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702" autoAdjust="0"/>
    <p:restoredTop sz="94660"/>
  </p:normalViewPr>
  <p:slideViewPr>
    <p:cSldViewPr snapToGrid="0">
      <p:cViewPr>
        <p:scale>
          <a:sx n="140" d="100"/>
          <a:sy n="140" d="100"/>
        </p:scale>
        <p:origin x="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3C79EEB-2C90-49BE-9DB5-24A1A5AF9E85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F9F18A7-3833-4C4A-87A2-AABE25AB560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296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F18A7-3833-4C4A-87A2-AABE25AB560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92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9F18A7-3833-4C4A-87A2-AABE25AB560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912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19F91F-4B4B-800F-130C-74D344A5F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8A7AC2-6EC1-B6F1-9CC2-89B5F6F5A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F09CE6-2BC9-50EE-0ADF-400D9E95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DBF468-106F-1CB1-48D9-7C90F6A1D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9DAED1-41BF-927E-88F7-525AAF5AB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1130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A67E05-FC36-EA0C-6EF0-A34190C3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15438DF-597E-6D52-8649-FF128E2A0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D20F13-8D09-58BA-384E-9F5E0CB3F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E62542-C178-9B5D-E584-AFFBAB055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0D7BA5-C084-C6C3-7269-6B07C705C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364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690A260-1689-3D01-006F-D610E53218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4484F6-34E7-D14B-9993-1948DD66B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B1C0DE-C34D-9E05-F588-46D9A2BF0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A383A5-E2DC-7EF9-20AC-B5AB248F0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965B72-B329-652C-49D0-4535C377C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043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F1DD04-F026-A079-BDC1-E5D80698B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B0B9A5-FC23-610D-E902-207581972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4912E4-F9F9-DA2C-D8B4-6EC3336DD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AF0E14-308D-992B-D9CC-458EFC02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C9A921-BAB4-6FD3-B7E3-37540CB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19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33D112-DE63-B5DF-54F6-520D40AC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A7B009-5390-A004-436C-30011357B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196E03-1952-0A4C-6079-D65D37865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F7A544-E22F-B6EE-B70D-858F1B18F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4C0DAB-1C64-7C26-CD06-9A4558ED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56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EF2F67-FB98-7A14-F0C3-DB7E8157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15B2D0-D297-55FE-990F-B8868F3C10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6FC5E9-BC48-302E-B378-9D2D13D815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9FFAAEE-20CA-2212-CA55-9762E4702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B12C70-0ADB-3E1B-F318-501D0F8CB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FE4B9C2-D9E6-C10E-FD8D-22DB800F3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694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AD9A8B-D2E7-EDA5-B73C-471F00CF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24EE9A-5772-3211-11E9-74570F4CD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EC1AC7-5BCA-4B74-F0AB-4B2484596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02988C3-E2AF-2E74-B70A-891FE15D3E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B2674BC-1EC0-7C74-F953-2172109BC5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CA24EA-492C-6A80-A751-3F784B35D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05153B1-C348-AA81-F6D4-CCF19440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F3E7472-33E8-7DF6-AA2C-9E72C7A9D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2883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F28F87-D181-0B12-3B36-56A15F83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1CCE84E-F9D7-8514-01F5-9DF3146C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915878-FA01-CF48-C926-04B7CEDF7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2A2A596-6424-3A6C-4410-1D1487A4E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72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B7E6D3A-7DCF-A171-73C3-8E840A189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77C8F2F-5C71-F68E-42DE-693ACE4BE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4537C0-3BC5-91A1-386B-7EFE8AB6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07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417F74-B853-D3B2-E887-B903A4F65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28A9DD-75D2-4302-CABE-0B52479A3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9E4953-D6A9-4341-E2C3-B6715FEA0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2D5921-0123-81DE-A3FE-03F34C78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DB1EC0-60BD-89D4-1028-ABD3C7601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43AA85-FE6A-3F65-93F0-FC512661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59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B00ACE-CEBC-6EC1-A7A7-5FBBDE7D4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DF08B70-B9A4-DB48-E89A-2974949BF1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7CE5E7-7683-0120-8676-49C59F9CC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1C9243-68C7-3BEB-D7AE-4212B2B18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9CB620F-DC66-8AEC-D31E-8E6CA9918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7F8619-3E0D-4EE4-E39E-354FD3E89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468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CC20EF0-5648-682D-E54C-6C01F11BD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836EA-C4AE-E563-558D-4E1061F94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B4B9A1-3E21-7CCD-29DB-AA53F9E5D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5A80D9-4575-47E2-8B34-E721652E263A}" type="datetimeFigureOut">
              <a:rPr lang="fr-FR" smtClean="0"/>
              <a:t>30/01/2026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C9476A-4C40-8DFE-DAE0-A654A499ED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F9FE52-0496-F193-3BBF-C829172D25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87D355-906D-4F00-B1C1-056A09198A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49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6" name="Connecteur droit 115">
            <a:extLst>
              <a:ext uri="{FF2B5EF4-FFF2-40B4-BE49-F238E27FC236}">
                <a16:creationId xmlns:a16="http://schemas.microsoft.com/office/drawing/2014/main" id="{CAAA8E89-0A8F-698D-87BF-D9E756B216BE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03222383-6885-99D8-BA33-007163717BAE}"/>
              </a:ext>
            </a:extLst>
          </p:cNvPr>
          <p:cNvSpPr/>
          <p:nvPr/>
        </p:nvSpPr>
        <p:spPr>
          <a:xfrm>
            <a:off x="0" y="365760"/>
            <a:ext cx="274320" cy="6492240"/>
          </a:xfrm>
          <a:prstGeom prst="rect">
            <a:avLst/>
          </a:prstGeom>
          <a:solidFill>
            <a:srgbClr val="9CBF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14C21A3-2F47-9F4D-B788-833F1896BA09}"/>
              </a:ext>
            </a:extLst>
          </p:cNvPr>
          <p:cNvSpPr txBox="1"/>
          <p:nvPr/>
        </p:nvSpPr>
        <p:spPr>
          <a:xfrm>
            <a:off x="401991" y="1059055"/>
            <a:ext cx="871296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009BBB"/>
                </a:solidFill>
              </a:defRPr>
            </a:pPr>
            <a:r>
              <a:rPr lang="fr-FR" sz="2200" dirty="0">
                <a:solidFill>
                  <a:srgbClr val="009BBB"/>
                </a:solidFill>
                <a:sym typeface="Calibri"/>
              </a:rPr>
              <a:t>Evolution des marqueurs sérologiques  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99D42E-AA66-0296-8E89-1BFEFAD50FB5}"/>
              </a:ext>
            </a:extLst>
          </p:cNvPr>
          <p:cNvSpPr/>
          <p:nvPr/>
        </p:nvSpPr>
        <p:spPr>
          <a:xfrm>
            <a:off x="-54591" y="0"/>
            <a:ext cx="12250367" cy="365760"/>
          </a:xfrm>
          <a:prstGeom prst="rect">
            <a:avLst/>
          </a:prstGeom>
          <a:solidFill>
            <a:srgbClr val="009B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1C84B7FA-8EF1-AB4B-C260-CD69A49A94E4}"/>
              </a:ext>
            </a:extLst>
          </p:cNvPr>
          <p:cNvSpPr txBox="1"/>
          <p:nvPr/>
        </p:nvSpPr>
        <p:spPr>
          <a:xfrm>
            <a:off x="401991" y="502920"/>
            <a:ext cx="7505581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6E96"/>
                </a:solidFill>
              </a:defRPr>
            </a:pPr>
            <a:r>
              <a:rPr lang="fr-FR" dirty="0"/>
              <a:t>Diagnostic microbiologique d’une syphilis maternelle</a:t>
            </a:r>
            <a:endParaRPr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425BDFDE-8FFD-96B2-4514-9EE2B2781706}"/>
              </a:ext>
            </a:extLst>
          </p:cNvPr>
          <p:cNvSpPr txBox="1"/>
          <p:nvPr/>
        </p:nvSpPr>
        <p:spPr>
          <a:xfrm>
            <a:off x="1323702" y="1828800"/>
            <a:ext cx="43542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3C3C3C"/>
                </a:solidFill>
              </a:defRPr>
            </a:pPr>
            <a:r>
              <a:rPr sz="1400" dirty="0"/>
              <a:t>A – En </a:t>
            </a:r>
            <a:r>
              <a:rPr sz="1400" dirty="0" err="1"/>
              <a:t>l’absence</a:t>
            </a:r>
            <a:r>
              <a:rPr sz="1400" dirty="0"/>
              <a:t> de </a:t>
            </a:r>
            <a:r>
              <a:rPr sz="1400" dirty="0" err="1"/>
              <a:t>traitement</a:t>
            </a:r>
            <a:r>
              <a:rPr sz="1400" dirty="0"/>
              <a:t> </a:t>
            </a:r>
            <a:r>
              <a:rPr sz="1400" dirty="0" err="1"/>
              <a:t>ou</a:t>
            </a:r>
            <a:r>
              <a:rPr sz="1400" dirty="0"/>
              <a:t> </a:t>
            </a:r>
            <a:r>
              <a:rPr sz="1400" dirty="0" err="1"/>
              <a:t>en</a:t>
            </a:r>
            <a:r>
              <a:rPr sz="1400" dirty="0"/>
              <a:t> </a:t>
            </a:r>
            <a:r>
              <a:rPr sz="1400" dirty="0" err="1"/>
              <a:t>cas</a:t>
            </a:r>
            <a:r>
              <a:rPr sz="1400" dirty="0"/>
              <a:t> de </a:t>
            </a:r>
            <a:r>
              <a:rPr sz="1400" dirty="0" err="1"/>
              <a:t>traitement</a:t>
            </a:r>
            <a:r>
              <a:rPr sz="1400" dirty="0"/>
              <a:t> </a:t>
            </a:r>
            <a:r>
              <a:rPr sz="1400" dirty="0" err="1"/>
              <a:t>inadapté</a:t>
            </a:r>
            <a:r>
              <a:rPr lang="fr-FR" sz="1400" dirty="0">
                <a:solidFill>
                  <a:srgbClr val="3C3C3C"/>
                </a:solidFill>
              </a:rPr>
              <a:t> </a:t>
            </a:r>
            <a:r>
              <a:rPr lang="fr-FR" sz="1400" dirty="0"/>
              <a:t>ou de tréponématose non syphilitique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098A822-5C3F-F90C-2C5F-2212BB22EFCA}"/>
              </a:ext>
            </a:extLst>
          </p:cNvPr>
          <p:cNvSpPr/>
          <p:nvPr/>
        </p:nvSpPr>
        <p:spPr>
          <a:xfrm>
            <a:off x="1754507" y="4942274"/>
            <a:ext cx="628705" cy="28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Syphilis primaire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8A1318-96F6-EF5E-E861-C61F4F32FCF7}"/>
              </a:ext>
            </a:extLst>
          </p:cNvPr>
          <p:cNvSpPr/>
          <p:nvPr/>
        </p:nvSpPr>
        <p:spPr>
          <a:xfrm>
            <a:off x="2456211" y="4942274"/>
            <a:ext cx="756000" cy="288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Syphilis secondaire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1FCD915-FD9F-A359-64C9-8EECE638933D}"/>
              </a:ext>
            </a:extLst>
          </p:cNvPr>
          <p:cNvSpPr/>
          <p:nvPr/>
        </p:nvSpPr>
        <p:spPr>
          <a:xfrm>
            <a:off x="3306978" y="4946656"/>
            <a:ext cx="628705" cy="28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Syphilis latente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B900A7E-C5E3-A392-64C2-5FC5CF8F1369}"/>
              </a:ext>
            </a:extLst>
          </p:cNvPr>
          <p:cNvSpPr/>
          <p:nvPr/>
        </p:nvSpPr>
        <p:spPr>
          <a:xfrm>
            <a:off x="3989920" y="4933738"/>
            <a:ext cx="776949" cy="2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Syphilis tertiaire</a:t>
            </a: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E4C46082-ED71-BC50-03F3-1D429E66C938}"/>
              </a:ext>
            </a:extLst>
          </p:cNvPr>
          <p:cNvGrpSpPr/>
          <p:nvPr/>
        </p:nvGrpSpPr>
        <p:grpSpPr>
          <a:xfrm>
            <a:off x="1442844" y="2670513"/>
            <a:ext cx="3821277" cy="2174890"/>
            <a:chOff x="1582183" y="2992745"/>
            <a:chExt cx="3821277" cy="2174890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5C8E844-6455-CE90-DA2C-AB889106F1C1}"/>
                </a:ext>
              </a:extLst>
            </p:cNvPr>
            <p:cNvSpPr/>
            <p:nvPr/>
          </p:nvSpPr>
          <p:spPr>
            <a:xfrm>
              <a:off x="2972595" y="5129882"/>
              <a:ext cx="252000" cy="3600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6350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>
              <a:extLst>
                <a:ext uri="{FF2B5EF4-FFF2-40B4-BE49-F238E27FC236}">
                  <a16:creationId xmlns:a16="http://schemas.microsoft.com/office/drawing/2014/main" id="{51A297F7-0054-527D-73E7-ACD15F02BB1D}"/>
                </a:ext>
              </a:extLst>
            </p:cNvPr>
            <p:cNvSpPr txBox="1"/>
            <p:nvPr/>
          </p:nvSpPr>
          <p:spPr>
            <a:xfrm>
              <a:off x="2292493" y="4788000"/>
              <a:ext cx="62388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/>
                <a:t>Semaines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253EF734-A340-073C-2DA7-F285D1968BA6}"/>
                </a:ext>
              </a:extLst>
            </p:cNvPr>
            <p:cNvSpPr txBox="1"/>
            <p:nvPr/>
          </p:nvSpPr>
          <p:spPr>
            <a:xfrm>
              <a:off x="3938862" y="4788000"/>
              <a:ext cx="51648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/>
                <a:t>Années</a:t>
              </a: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2B2182A0-38AB-2624-E748-49412FC53FC7}"/>
                </a:ext>
              </a:extLst>
            </p:cNvPr>
            <p:cNvSpPr txBox="1"/>
            <p:nvPr/>
          </p:nvSpPr>
          <p:spPr>
            <a:xfrm>
              <a:off x="1977828" y="4967580"/>
              <a:ext cx="51969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Chancre</a:t>
              </a:r>
            </a:p>
          </p:txBody>
        </p:sp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0C76B699-8E58-DAD8-325F-65E33B64C193}"/>
                </a:ext>
              </a:extLst>
            </p:cNvPr>
            <p:cNvSpPr txBox="1"/>
            <p:nvPr/>
          </p:nvSpPr>
          <p:spPr>
            <a:xfrm>
              <a:off x="2449739" y="4967580"/>
              <a:ext cx="979755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Lésions secondaires</a:t>
              </a: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83F4645C-5D77-AC76-BFDB-392BE613D0B1}"/>
                </a:ext>
              </a:extLst>
            </p:cNvPr>
            <p:cNvSpPr txBox="1"/>
            <p:nvPr/>
          </p:nvSpPr>
          <p:spPr>
            <a:xfrm>
              <a:off x="4068498" y="4967183"/>
              <a:ext cx="849913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Lésions tertiaires</a:t>
              </a:r>
            </a:p>
          </p:txBody>
        </p: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61559FDB-E4B9-415A-602D-9B8A951E4B4E}"/>
                </a:ext>
              </a:extLst>
            </p:cNvPr>
            <p:cNvCxnSpPr/>
            <p:nvPr/>
          </p:nvCxnSpPr>
          <p:spPr>
            <a:xfrm>
              <a:off x="1875918" y="4966639"/>
              <a:ext cx="150992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diamond" w="med" len="med"/>
              <a:tailEnd type="diamond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0E0A2AA9-4E5E-4305-5EBA-55E9EB0A6449}"/>
                </a:ext>
              </a:extLst>
            </p:cNvPr>
            <p:cNvCxnSpPr>
              <a:cxnSpLocks/>
            </p:cNvCxnSpPr>
            <p:nvPr/>
          </p:nvCxnSpPr>
          <p:spPr>
            <a:xfrm>
              <a:off x="3476196" y="4966639"/>
              <a:ext cx="141208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diamond" w="med" len="med"/>
              <a:tailEnd type="diamond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164D1E0-7B06-7946-9C4C-AC0A6F6947B5}"/>
                </a:ext>
              </a:extLst>
            </p:cNvPr>
            <p:cNvSpPr/>
            <p:nvPr/>
          </p:nvSpPr>
          <p:spPr>
            <a:xfrm>
              <a:off x="2114992" y="5127812"/>
              <a:ext cx="263800" cy="36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DF48976-5ECC-A390-A00F-0A80243A95F3}"/>
                </a:ext>
              </a:extLst>
            </p:cNvPr>
            <p:cNvSpPr/>
            <p:nvPr/>
          </p:nvSpPr>
          <p:spPr>
            <a:xfrm>
              <a:off x="2682718" y="5129191"/>
              <a:ext cx="288000" cy="36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92EFD6E-FE1B-EA7A-EF31-AFF9BBBF20E4}"/>
                </a:ext>
              </a:extLst>
            </p:cNvPr>
            <p:cNvSpPr/>
            <p:nvPr/>
          </p:nvSpPr>
          <p:spPr>
            <a:xfrm>
              <a:off x="4182238" y="5125204"/>
              <a:ext cx="648000" cy="36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63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66" name="Groupe 65">
              <a:extLst>
                <a:ext uri="{FF2B5EF4-FFF2-40B4-BE49-F238E27FC236}">
                  <a16:creationId xmlns:a16="http://schemas.microsoft.com/office/drawing/2014/main" id="{1342DB27-900C-5209-DCC6-B2DDF03A89A1}"/>
                </a:ext>
              </a:extLst>
            </p:cNvPr>
            <p:cNvGrpSpPr/>
            <p:nvPr/>
          </p:nvGrpSpPr>
          <p:grpSpPr>
            <a:xfrm>
              <a:off x="1582183" y="2992745"/>
              <a:ext cx="3821277" cy="1846551"/>
              <a:chOff x="1007409" y="2992745"/>
              <a:chExt cx="3821277" cy="1846551"/>
            </a:xfrm>
          </p:grpSpPr>
          <p:pic>
            <p:nvPicPr>
              <p:cNvPr id="62" name="Image 61" descr="Une image contenant câble, conception&#10;&#10;Le contenu généré par l’IA peut être incorrect.">
                <a:extLst>
                  <a:ext uri="{FF2B5EF4-FFF2-40B4-BE49-F238E27FC236}">
                    <a16:creationId xmlns:a16="http://schemas.microsoft.com/office/drawing/2014/main" id="{6CBF7CEF-02CC-6349-55C5-58C850F6411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2248" y="3394014"/>
                <a:ext cx="2867328" cy="1190751"/>
              </a:xfrm>
              <a:prstGeom prst="rect">
                <a:avLst/>
              </a:prstGeom>
            </p:spPr>
          </p:pic>
          <p:sp>
            <p:nvSpPr>
              <p:cNvPr id="12" name="ZoneTexte 11">
                <a:extLst>
                  <a:ext uri="{FF2B5EF4-FFF2-40B4-BE49-F238E27FC236}">
                    <a16:creationId xmlns:a16="http://schemas.microsoft.com/office/drawing/2014/main" id="{304AE3A2-8648-0B3C-CD9F-D5503BFE4B74}"/>
                  </a:ext>
                </a:extLst>
              </p:cNvPr>
              <p:cNvSpPr txBox="1"/>
              <p:nvPr/>
            </p:nvSpPr>
            <p:spPr>
              <a:xfrm>
                <a:off x="1007409" y="2992745"/>
                <a:ext cx="52770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fr-FR" sz="900" dirty="0"/>
                  <a:t>Titres </a:t>
                </a:r>
                <a:br>
                  <a:rPr lang="fr-FR" sz="900" dirty="0"/>
                </a:br>
                <a:r>
                  <a:rPr lang="fr-FR" sz="900" dirty="0"/>
                  <a:t>TT/TNT</a:t>
                </a:r>
              </a:p>
            </p:txBody>
          </p:sp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AF43D7AB-85B3-977D-0FB2-7826B2693AC8}"/>
                  </a:ext>
                </a:extLst>
              </p:cNvPr>
              <p:cNvSpPr txBox="1"/>
              <p:nvPr/>
            </p:nvSpPr>
            <p:spPr>
              <a:xfrm>
                <a:off x="4331434" y="4488399"/>
                <a:ext cx="497252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Temps</a:t>
                </a:r>
              </a:p>
            </p:txBody>
          </p:sp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E940FFA4-30A7-271F-058A-726FEF3BAA24}"/>
                  </a:ext>
                </a:extLst>
              </p:cNvPr>
              <p:cNvSpPr txBox="1"/>
              <p:nvPr/>
            </p:nvSpPr>
            <p:spPr>
              <a:xfrm>
                <a:off x="3686858" y="3433111"/>
                <a:ext cx="32252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dirty="0">
                    <a:solidFill>
                      <a:srgbClr val="2681C7"/>
                    </a:solidFill>
                  </a:rPr>
                  <a:t>TT</a:t>
                </a:r>
              </a:p>
            </p:txBody>
          </p:sp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8EEC1E1E-2D83-BB58-7268-311923E0250E}"/>
                  </a:ext>
                </a:extLst>
              </p:cNvPr>
              <p:cNvSpPr txBox="1"/>
              <p:nvPr/>
            </p:nvSpPr>
            <p:spPr>
              <a:xfrm>
                <a:off x="3059876" y="4051190"/>
                <a:ext cx="41389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dirty="0">
                    <a:solidFill>
                      <a:srgbClr val="8F4F2B"/>
                    </a:solidFill>
                  </a:rPr>
                  <a:t>TNT</a:t>
                </a:r>
              </a:p>
            </p:txBody>
          </p:sp>
          <p:cxnSp>
            <p:nvCxnSpPr>
              <p:cNvPr id="35" name="Connecteur droit 34">
                <a:extLst>
                  <a:ext uri="{FF2B5EF4-FFF2-40B4-BE49-F238E27FC236}">
                    <a16:creationId xmlns:a16="http://schemas.microsoft.com/office/drawing/2014/main" id="{5139CCC0-9FBB-147A-8FE3-8DC9FEEC0FB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6123" y="4514327"/>
                <a:ext cx="75420" cy="14626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Connecteur droit 36">
                <a:extLst>
                  <a:ext uri="{FF2B5EF4-FFF2-40B4-BE49-F238E27FC236}">
                    <a16:creationId xmlns:a16="http://schemas.microsoft.com/office/drawing/2014/main" id="{465FF810-DC3C-EB3B-44DC-CD3B4D0F212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43930" y="4528726"/>
                <a:ext cx="75420" cy="14626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ZoneTexte 38">
                <a:extLst>
                  <a:ext uri="{FF2B5EF4-FFF2-40B4-BE49-F238E27FC236}">
                    <a16:creationId xmlns:a16="http://schemas.microsoft.com/office/drawing/2014/main" id="{60350EA1-CC8C-0F33-8C3E-08502A548C01}"/>
                  </a:ext>
                </a:extLst>
              </p:cNvPr>
              <p:cNvSpPr txBox="1"/>
              <p:nvPr/>
            </p:nvSpPr>
            <p:spPr>
              <a:xfrm>
                <a:off x="1159886" y="4608000"/>
                <a:ext cx="24558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0</a:t>
                </a:r>
              </a:p>
            </p:txBody>
          </p:sp>
          <p:sp>
            <p:nvSpPr>
              <p:cNvPr id="40" name="ZoneTexte 39">
                <a:extLst>
                  <a:ext uri="{FF2B5EF4-FFF2-40B4-BE49-F238E27FC236}">
                    <a16:creationId xmlns:a16="http://schemas.microsoft.com/office/drawing/2014/main" id="{620E8B02-CA8D-1B21-24BE-2CDB7519AECC}"/>
                  </a:ext>
                </a:extLst>
              </p:cNvPr>
              <p:cNvSpPr txBox="1"/>
              <p:nvPr/>
            </p:nvSpPr>
            <p:spPr>
              <a:xfrm>
                <a:off x="1330256" y="4608000"/>
                <a:ext cx="24558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2</a:t>
                </a:r>
              </a:p>
            </p:txBody>
          </p:sp>
          <p:sp>
            <p:nvSpPr>
              <p:cNvPr id="41" name="ZoneTexte 40">
                <a:extLst>
                  <a:ext uri="{FF2B5EF4-FFF2-40B4-BE49-F238E27FC236}">
                    <a16:creationId xmlns:a16="http://schemas.microsoft.com/office/drawing/2014/main" id="{1A10565E-2E94-9B10-9AAC-3FC9EA2E01A8}"/>
                  </a:ext>
                </a:extLst>
              </p:cNvPr>
              <p:cNvSpPr txBox="1"/>
              <p:nvPr/>
            </p:nvSpPr>
            <p:spPr>
              <a:xfrm>
                <a:off x="1506602" y="4608000"/>
                <a:ext cx="24558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4</a:t>
                </a:r>
              </a:p>
            </p:txBody>
          </p:sp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id="{C6FE9F87-4BB1-C2E8-E8C2-1E5D9A4D13E1}"/>
                  </a:ext>
                </a:extLst>
              </p:cNvPr>
              <p:cNvSpPr txBox="1"/>
              <p:nvPr/>
            </p:nvSpPr>
            <p:spPr>
              <a:xfrm>
                <a:off x="1682948" y="4608000"/>
                <a:ext cx="24558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6</a:t>
                </a:r>
              </a:p>
            </p:txBody>
          </p:sp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98C5EFBF-A990-F5D2-E9A7-33D452903A9E}"/>
                  </a:ext>
                </a:extLst>
              </p:cNvPr>
              <p:cNvSpPr txBox="1"/>
              <p:nvPr/>
            </p:nvSpPr>
            <p:spPr>
              <a:xfrm>
                <a:off x="1853545" y="4608000"/>
                <a:ext cx="24558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8</a:t>
                </a:r>
              </a:p>
            </p:txBody>
          </p:sp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074638B1-3696-CDC9-A8AB-2FA68B7A50E1}"/>
                  </a:ext>
                </a:extLst>
              </p:cNvPr>
              <p:cNvSpPr txBox="1"/>
              <p:nvPr/>
            </p:nvSpPr>
            <p:spPr>
              <a:xfrm>
                <a:off x="2024450" y="4608000"/>
                <a:ext cx="30649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10</a:t>
                </a:r>
              </a:p>
            </p:txBody>
          </p:sp>
          <p:sp>
            <p:nvSpPr>
              <p:cNvPr id="45" name="ZoneTexte 44">
                <a:extLst>
                  <a:ext uri="{FF2B5EF4-FFF2-40B4-BE49-F238E27FC236}">
                    <a16:creationId xmlns:a16="http://schemas.microsoft.com/office/drawing/2014/main" id="{6F099966-2473-27ED-FF08-29B889167946}"/>
                  </a:ext>
                </a:extLst>
              </p:cNvPr>
              <p:cNvSpPr txBox="1"/>
              <p:nvPr/>
            </p:nvSpPr>
            <p:spPr>
              <a:xfrm>
                <a:off x="2228183" y="4608000"/>
                <a:ext cx="30649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12</a:t>
                </a:r>
              </a:p>
            </p:txBody>
          </p:sp>
          <p:sp>
            <p:nvSpPr>
              <p:cNvPr id="46" name="ZoneTexte 45">
                <a:extLst>
                  <a:ext uri="{FF2B5EF4-FFF2-40B4-BE49-F238E27FC236}">
                    <a16:creationId xmlns:a16="http://schemas.microsoft.com/office/drawing/2014/main" id="{DCE21638-404A-0D34-A556-D201A77D8518}"/>
                  </a:ext>
                </a:extLst>
              </p:cNvPr>
              <p:cNvSpPr txBox="1"/>
              <p:nvPr/>
            </p:nvSpPr>
            <p:spPr>
              <a:xfrm>
                <a:off x="2971473" y="4608000"/>
                <a:ext cx="245580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2</a:t>
                </a:r>
              </a:p>
            </p:txBody>
          </p:sp>
          <p:sp>
            <p:nvSpPr>
              <p:cNvPr id="47" name="ZoneTexte 46">
                <a:extLst>
                  <a:ext uri="{FF2B5EF4-FFF2-40B4-BE49-F238E27FC236}">
                    <a16:creationId xmlns:a16="http://schemas.microsoft.com/office/drawing/2014/main" id="{EDBE0A9E-C7DC-BD11-B523-321A9B881B48}"/>
                  </a:ext>
                </a:extLst>
              </p:cNvPr>
              <p:cNvSpPr txBox="1"/>
              <p:nvPr/>
            </p:nvSpPr>
            <p:spPr>
              <a:xfrm>
                <a:off x="3360475" y="4608000"/>
                <a:ext cx="30649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10</a:t>
                </a:r>
              </a:p>
            </p:txBody>
          </p:sp>
          <p:sp>
            <p:nvSpPr>
              <p:cNvPr id="48" name="ZoneTexte 47">
                <a:extLst>
                  <a:ext uri="{FF2B5EF4-FFF2-40B4-BE49-F238E27FC236}">
                    <a16:creationId xmlns:a16="http://schemas.microsoft.com/office/drawing/2014/main" id="{AA4802ED-F8D8-F2E5-F237-2DB49351164C}"/>
                  </a:ext>
                </a:extLst>
              </p:cNvPr>
              <p:cNvSpPr txBox="1"/>
              <p:nvPr/>
            </p:nvSpPr>
            <p:spPr>
              <a:xfrm>
                <a:off x="3855802" y="4608464"/>
                <a:ext cx="306494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900" dirty="0"/>
                  <a:t>20</a:t>
                </a:r>
              </a:p>
            </p:txBody>
          </p:sp>
          <p:cxnSp>
            <p:nvCxnSpPr>
              <p:cNvPr id="31" name="Connecteur droit avec flèche 30">
                <a:extLst>
                  <a:ext uri="{FF2B5EF4-FFF2-40B4-BE49-F238E27FC236}">
                    <a16:creationId xmlns:a16="http://schemas.microsoft.com/office/drawing/2014/main" id="{A572E2A7-98EF-F059-2F21-B300C1A84E3E}"/>
                  </a:ext>
                </a:extLst>
              </p:cNvPr>
              <p:cNvCxnSpPr/>
              <p:nvPr/>
            </p:nvCxnSpPr>
            <p:spPr>
              <a:xfrm flipV="1">
                <a:off x="1271264" y="3316942"/>
                <a:ext cx="0" cy="128089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Connecteur droit avec flèche 32">
                <a:extLst>
                  <a:ext uri="{FF2B5EF4-FFF2-40B4-BE49-F238E27FC236}">
                    <a16:creationId xmlns:a16="http://schemas.microsoft.com/office/drawing/2014/main" id="{D09615EC-351A-873C-694F-5629341FD0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71263" y="4587459"/>
                <a:ext cx="3115466" cy="1635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3" name="TextBox 4">
            <a:extLst>
              <a:ext uri="{FF2B5EF4-FFF2-40B4-BE49-F238E27FC236}">
                <a16:creationId xmlns:a16="http://schemas.microsoft.com/office/drawing/2014/main" id="{034DAE71-4CE2-AD4E-EE68-1DB8EA45FC58}"/>
              </a:ext>
            </a:extLst>
          </p:cNvPr>
          <p:cNvSpPr txBox="1"/>
          <p:nvPr/>
        </p:nvSpPr>
        <p:spPr>
          <a:xfrm>
            <a:off x="7032110" y="1828800"/>
            <a:ext cx="391428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>
                <a:solidFill>
                  <a:srgbClr val="3C3C3C"/>
                </a:solidFill>
              </a:defRPr>
            </a:pPr>
            <a:r>
              <a:rPr lang="fr-FR" sz="1400" dirty="0"/>
              <a:t>B- Si traitement efficace et si réinfection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7B0EDA0D-AEFB-3FFF-4819-D89A6CF6F876}"/>
              </a:ext>
            </a:extLst>
          </p:cNvPr>
          <p:cNvSpPr/>
          <p:nvPr/>
        </p:nvSpPr>
        <p:spPr>
          <a:xfrm>
            <a:off x="7233065" y="4933768"/>
            <a:ext cx="898285" cy="28800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Syphilis primaire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</a:rPr>
              <a:t>Syphilis secondaire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EA17FB0-DF33-513A-A957-58C975DA2233}"/>
              </a:ext>
            </a:extLst>
          </p:cNvPr>
          <p:cNvSpPr/>
          <p:nvPr/>
        </p:nvSpPr>
        <p:spPr>
          <a:xfrm>
            <a:off x="8190747" y="4933768"/>
            <a:ext cx="1379858" cy="2880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Traitement efficace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617C6C2D-D65C-52A6-99F5-5E0395100168}"/>
              </a:ext>
            </a:extLst>
          </p:cNvPr>
          <p:cNvSpPr/>
          <p:nvPr/>
        </p:nvSpPr>
        <p:spPr>
          <a:xfrm>
            <a:off x="9639359" y="4933768"/>
            <a:ext cx="756000" cy="28800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Réinfection</a:t>
            </a:r>
            <a:endParaRPr lang="fr-FR" sz="900" dirty="0">
              <a:solidFill>
                <a:schemeClr val="tx1"/>
              </a:solidFill>
            </a:endParaRPr>
          </a:p>
        </p:txBody>
      </p:sp>
      <p:grpSp>
        <p:nvGrpSpPr>
          <p:cNvPr id="113" name="Groupe 112">
            <a:extLst>
              <a:ext uri="{FF2B5EF4-FFF2-40B4-BE49-F238E27FC236}">
                <a16:creationId xmlns:a16="http://schemas.microsoft.com/office/drawing/2014/main" id="{8E9B4926-FC44-9C5E-1951-7CDA3011B4B1}"/>
              </a:ext>
            </a:extLst>
          </p:cNvPr>
          <p:cNvGrpSpPr/>
          <p:nvPr/>
        </p:nvGrpSpPr>
        <p:grpSpPr>
          <a:xfrm>
            <a:off x="7041479" y="2640069"/>
            <a:ext cx="3821277" cy="2041143"/>
            <a:chOff x="7041479" y="2962301"/>
            <a:chExt cx="3821277" cy="2041143"/>
          </a:xfrm>
        </p:grpSpPr>
        <p:pic>
          <p:nvPicPr>
            <p:cNvPr id="110" name="Image 109" descr="Une image contenant ligne, conception, art&#10;&#10;Le contenu généré par l’IA peut être incorrect.">
              <a:extLst>
                <a:ext uri="{FF2B5EF4-FFF2-40B4-BE49-F238E27FC236}">
                  <a16:creationId xmlns:a16="http://schemas.microsoft.com/office/drawing/2014/main" id="{E07FD9CF-5DDE-A628-8448-B7CE02F64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8019" y="3335910"/>
              <a:ext cx="3027339" cy="1226025"/>
            </a:xfrm>
            <a:prstGeom prst="rect">
              <a:avLst/>
            </a:prstGeom>
          </p:spPr>
        </p:pic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B07151F7-1302-F54E-9A62-1125BC0899DB}"/>
                </a:ext>
              </a:extLst>
            </p:cNvPr>
            <p:cNvSpPr txBox="1"/>
            <p:nvPr/>
          </p:nvSpPr>
          <p:spPr>
            <a:xfrm>
              <a:off x="7041479" y="2962301"/>
              <a:ext cx="5277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900" dirty="0"/>
                <a:t>Titres </a:t>
              </a:r>
              <a:br>
                <a:rPr lang="fr-FR" sz="900" dirty="0"/>
              </a:br>
              <a:r>
                <a:rPr lang="fr-FR" sz="900" dirty="0"/>
                <a:t>TT/TNT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A4A6C80C-239A-70FD-51BE-194CE7E0538E}"/>
                </a:ext>
              </a:extLst>
            </p:cNvPr>
            <p:cNvSpPr txBox="1"/>
            <p:nvPr/>
          </p:nvSpPr>
          <p:spPr>
            <a:xfrm>
              <a:off x="10365504" y="4457955"/>
              <a:ext cx="49725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Temps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14A83ABF-D692-814A-C550-57F6711B3D6C}"/>
                </a:ext>
              </a:extLst>
            </p:cNvPr>
            <p:cNvSpPr txBox="1"/>
            <p:nvPr/>
          </p:nvSpPr>
          <p:spPr>
            <a:xfrm>
              <a:off x="9458747" y="3974789"/>
              <a:ext cx="32252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>
                  <a:solidFill>
                    <a:srgbClr val="2681C7"/>
                  </a:solidFill>
                </a:rPr>
                <a:t>TT</a:t>
              </a: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D95B64F0-F1D8-AA3F-61CA-B8A5E9AB5898}"/>
                </a:ext>
              </a:extLst>
            </p:cNvPr>
            <p:cNvSpPr txBox="1"/>
            <p:nvPr/>
          </p:nvSpPr>
          <p:spPr>
            <a:xfrm>
              <a:off x="10043119" y="3785252"/>
              <a:ext cx="41389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>
                  <a:solidFill>
                    <a:srgbClr val="8F4F2B"/>
                  </a:solidFill>
                </a:rPr>
                <a:t>TNT</a:t>
              </a:r>
            </a:p>
          </p:txBody>
        </p:sp>
        <p:cxnSp>
          <p:nvCxnSpPr>
            <p:cNvPr id="73" name="Connecteur droit 72">
              <a:extLst>
                <a:ext uri="{FF2B5EF4-FFF2-40B4-BE49-F238E27FC236}">
                  <a16:creationId xmlns:a16="http://schemas.microsoft.com/office/drawing/2014/main" id="{7D1D23CF-07C7-0DE7-480B-089E193516F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85053" y="4483883"/>
              <a:ext cx="75420" cy="14626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necteur droit 73">
              <a:extLst>
                <a:ext uri="{FF2B5EF4-FFF2-40B4-BE49-F238E27FC236}">
                  <a16:creationId xmlns:a16="http://schemas.microsoft.com/office/drawing/2014/main" id="{B618D577-A53C-D944-34BB-5089338DD6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32860" y="4498282"/>
              <a:ext cx="75420" cy="14626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3A5DBE89-5F5A-FAB9-1787-E5A9072ECAF0}"/>
                </a:ext>
              </a:extLst>
            </p:cNvPr>
            <p:cNvSpPr txBox="1"/>
            <p:nvPr/>
          </p:nvSpPr>
          <p:spPr>
            <a:xfrm>
              <a:off x="7193956" y="4608000"/>
              <a:ext cx="2455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0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D5B46F3D-7D0F-0FEA-7F23-34D4EF221C41}"/>
                </a:ext>
              </a:extLst>
            </p:cNvPr>
            <p:cNvSpPr txBox="1"/>
            <p:nvPr/>
          </p:nvSpPr>
          <p:spPr>
            <a:xfrm>
              <a:off x="7364326" y="4608000"/>
              <a:ext cx="2455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2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C9811AA8-895B-A0E4-9BDF-ADAA98F3128C}"/>
                </a:ext>
              </a:extLst>
            </p:cNvPr>
            <p:cNvSpPr txBox="1"/>
            <p:nvPr/>
          </p:nvSpPr>
          <p:spPr>
            <a:xfrm>
              <a:off x="7540672" y="4608000"/>
              <a:ext cx="2455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4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2254DF0D-A7DD-39D5-A592-E08E08EAC87B}"/>
                </a:ext>
              </a:extLst>
            </p:cNvPr>
            <p:cNvSpPr txBox="1"/>
            <p:nvPr/>
          </p:nvSpPr>
          <p:spPr>
            <a:xfrm>
              <a:off x="7717018" y="4608000"/>
              <a:ext cx="2455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6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C45B1EE4-A722-5FF3-AF15-00EF1681E5B2}"/>
                </a:ext>
              </a:extLst>
            </p:cNvPr>
            <p:cNvSpPr txBox="1"/>
            <p:nvPr/>
          </p:nvSpPr>
          <p:spPr>
            <a:xfrm>
              <a:off x="7887615" y="4608000"/>
              <a:ext cx="2455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8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92FEB7C3-E746-9710-E663-3F06540EEA71}"/>
                </a:ext>
              </a:extLst>
            </p:cNvPr>
            <p:cNvSpPr txBox="1"/>
            <p:nvPr/>
          </p:nvSpPr>
          <p:spPr>
            <a:xfrm>
              <a:off x="8058520" y="4608000"/>
              <a:ext cx="3064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10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15E10999-0E98-4052-A659-680444A62DB4}"/>
                </a:ext>
              </a:extLst>
            </p:cNvPr>
            <p:cNvSpPr txBox="1"/>
            <p:nvPr/>
          </p:nvSpPr>
          <p:spPr>
            <a:xfrm>
              <a:off x="8262253" y="4608000"/>
              <a:ext cx="3064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12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083B4606-53C3-EA2F-3B65-3241E5C077CF}"/>
                </a:ext>
              </a:extLst>
            </p:cNvPr>
            <p:cNvSpPr txBox="1"/>
            <p:nvPr/>
          </p:nvSpPr>
          <p:spPr>
            <a:xfrm>
              <a:off x="9005543" y="4608000"/>
              <a:ext cx="24558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2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43C468D5-CC97-64FF-7A7B-060449B95119}"/>
                </a:ext>
              </a:extLst>
            </p:cNvPr>
            <p:cNvSpPr txBox="1"/>
            <p:nvPr/>
          </p:nvSpPr>
          <p:spPr>
            <a:xfrm>
              <a:off x="9394545" y="4608000"/>
              <a:ext cx="3064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10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B72E18B3-A655-C10B-4A9A-C88F2D864E6C}"/>
                </a:ext>
              </a:extLst>
            </p:cNvPr>
            <p:cNvSpPr txBox="1"/>
            <p:nvPr/>
          </p:nvSpPr>
          <p:spPr>
            <a:xfrm>
              <a:off x="9889872" y="4608000"/>
              <a:ext cx="3064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20</a:t>
              </a:r>
            </a:p>
          </p:txBody>
        </p:sp>
        <p:cxnSp>
          <p:nvCxnSpPr>
            <p:cNvPr id="85" name="Connecteur droit avec flèche 84">
              <a:extLst>
                <a:ext uri="{FF2B5EF4-FFF2-40B4-BE49-F238E27FC236}">
                  <a16:creationId xmlns:a16="http://schemas.microsoft.com/office/drawing/2014/main" id="{646775A5-2E3D-6D3E-A2FA-3DE0F201E046}"/>
                </a:ext>
              </a:extLst>
            </p:cNvPr>
            <p:cNvCxnSpPr/>
            <p:nvPr/>
          </p:nvCxnSpPr>
          <p:spPr>
            <a:xfrm flipV="1">
              <a:off x="7305334" y="3286498"/>
              <a:ext cx="0" cy="128089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eur droit avec flèche 85">
              <a:extLst>
                <a:ext uri="{FF2B5EF4-FFF2-40B4-BE49-F238E27FC236}">
                  <a16:creationId xmlns:a16="http://schemas.microsoft.com/office/drawing/2014/main" id="{622727BD-EA7E-B764-A759-5956413D301B}"/>
                </a:ext>
              </a:extLst>
            </p:cNvPr>
            <p:cNvCxnSpPr>
              <a:cxnSpLocks/>
            </p:cNvCxnSpPr>
            <p:nvPr/>
          </p:nvCxnSpPr>
          <p:spPr>
            <a:xfrm>
              <a:off x="7305333" y="4557015"/>
              <a:ext cx="3115466" cy="16356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85FEC96A-3970-2D97-83A2-F61AE41B0359}"/>
                </a:ext>
              </a:extLst>
            </p:cNvPr>
            <p:cNvSpPr txBox="1"/>
            <p:nvPr/>
          </p:nvSpPr>
          <p:spPr>
            <a:xfrm>
              <a:off x="8481018" y="4608000"/>
              <a:ext cx="3064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16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C2C70E91-B668-C059-E7FE-4BB1AE034372}"/>
                </a:ext>
              </a:extLst>
            </p:cNvPr>
            <p:cNvSpPr txBox="1"/>
            <p:nvPr/>
          </p:nvSpPr>
          <p:spPr>
            <a:xfrm>
              <a:off x="8680463" y="4608000"/>
              <a:ext cx="3064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900" dirty="0"/>
                <a:t>20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A9E6246C-2C36-F661-9D11-3AD8DA9F9104}"/>
                </a:ext>
              </a:extLst>
            </p:cNvPr>
            <p:cNvSpPr txBox="1"/>
            <p:nvPr/>
          </p:nvSpPr>
          <p:spPr>
            <a:xfrm>
              <a:off x="7752316" y="4788000"/>
              <a:ext cx="623889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/>
                <a:t>Semaines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AC54EDD2-403C-6583-7676-C418E0445B01}"/>
                </a:ext>
              </a:extLst>
            </p:cNvPr>
            <p:cNvSpPr txBox="1"/>
            <p:nvPr/>
          </p:nvSpPr>
          <p:spPr>
            <a:xfrm>
              <a:off x="9398685" y="4788000"/>
              <a:ext cx="51648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800" dirty="0"/>
                <a:t>Années</a:t>
              </a:r>
            </a:p>
          </p:txBody>
        </p:sp>
        <p:cxnSp>
          <p:nvCxnSpPr>
            <p:cNvPr id="99" name="Connecteur droit 98">
              <a:extLst>
                <a:ext uri="{FF2B5EF4-FFF2-40B4-BE49-F238E27FC236}">
                  <a16:creationId xmlns:a16="http://schemas.microsoft.com/office/drawing/2014/main" id="{9E526496-8AA2-3F2C-B810-AFEF22DBC630}"/>
                </a:ext>
              </a:extLst>
            </p:cNvPr>
            <p:cNvCxnSpPr/>
            <p:nvPr/>
          </p:nvCxnSpPr>
          <p:spPr>
            <a:xfrm>
              <a:off x="7335741" y="4968000"/>
              <a:ext cx="150992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diamond" w="med" len="med"/>
              <a:tailEnd type="diamond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cteur droit 99">
              <a:extLst>
                <a:ext uri="{FF2B5EF4-FFF2-40B4-BE49-F238E27FC236}">
                  <a16:creationId xmlns:a16="http://schemas.microsoft.com/office/drawing/2014/main" id="{16238750-057C-BEB8-BD65-345FA62FEA23}"/>
                </a:ext>
              </a:extLst>
            </p:cNvPr>
            <p:cNvCxnSpPr>
              <a:cxnSpLocks/>
            </p:cNvCxnSpPr>
            <p:nvPr/>
          </p:nvCxnSpPr>
          <p:spPr>
            <a:xfrm>
              <a:off x="8936019" y="4968000"/>
              <a:ext cx="141208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diamond" w="med" len="med"/>
              <a:tailEnd type="diamond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ZoneTexte 103">
              <a:extLst>
                <a:ext uri="{FF2B5EF4-FFF2-40B4-BE49-F238E27FC236}">
                  <a16:creationId xmlns:a16="http://schemas.microsoft.com/office/drawing/2014/main" id="{9B5316F7-0BDC-8A8D-236A-F7216F9E8CD2}"/>
                </a:ext>
              </a:extLst>
            </p:cNvPr>
            <p:cNvSpPr txBox="1"/>
            <p:nvPr/>
          </p:nvSpPr>
          <p:spPr>
            <a:xfrm>
              <a:off x="9781271" y="3988214"/>
              <a:ext cx="34176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>
                  <a:solidFill>
                    <a:srgbClr val="8F4F2B"/>
                  </a:solidFill>
                </a:rPr>
                <a:t>(c)</a:t>
              </a:r>
            </a:p>
          </p:txBody>
        </p:sp>
        <p:sp>
          <p:nvSpPr>
            <p:cNvPr id="105" name="ZoneTexte 104">
              <a:extLst>
                <a:ext uri="{FF2B5EF4-FFF2-40B4-BE49-F238E27FC236}">
                  <a16:creationId xmlns:a16="http://schemas.microsoft.com/office/drawing/2014/main" id="{F44CB933-C140-7135-4A68-F579CCC68BA6}"/>
                </a:ext>
              </a:extLst>
            </p:cNvPr>
            <p:cNvSpPr txBox="1"/>
            <p:nvPr/>
          </p:nvSpPr>
          <p:spPr>
            <a:xfrm>
              <a:off x="9060473" y="4300360"/>
              <a:ext cx="34657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>
                  <a:solidFill>
                    <a:srgbClr val="8F4F2B"/>
                  </a:solidFill>
                </a:rPr>
                <a:t>(b)</a:t>
              </a:r>
            </a:p>
          </p:txBody>
        </p:sp>
        <p:sp>
          <p:nvSpPr>
            <p:cNvPr id="106" name="ZoneTexte 105">
              <a:extLst>
                <a:ext uri="{FF2B5EF4-FFF2-40B4-BE49-F238E27FC236}">
                  <a16:creationId xmlns:a16="http://schemas.microsoft.com/office/drawing/2014/main" id="{6587661F-F7D6-F0CA-4E1E-4D04EE54D8BB}"/>
                </a:ext>
              </a:extLst>
            </p:cNvPr>
            <p:cNvSpPr txBox="1"/>
            <p:nvPr/>
          </p:nvSpPr>
          <p:spPr>
            <a:xfrm>
              <a:off x="8202920" y="4114547"/>
              <a:ext cx="34657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>
                  <a:solidFill>
                    <a:srgbClr val="8F4F2B"/>
                  </a:solidFill>
                </a:rPr>
                <a:t>(a)</a:t>
              </a:r>
            </a:p>
          </p:txBody>
        </p:sp>
      </p:grpSp>
      <p:pic>
        <p:nvPicPr>
          <p:cNvPr id="112" name="Picture 2" descr="CNGOF - Pari(s) Santé Femmes 2025">
            <a:extLst>
              <a:ext uri="{FF2B5EF4-FFF2-40B4-BE49-F238E27FC236}">
                <a16:creationId xmlns:a16="http://schemas.microsoft.com/office/drawing/2014/main" id="{BF3583CA-064E-A38C-31E6-9E4D146E75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066" y="576945"/>
            <a:ext cx="1429882" cy="41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Google Shape;127;p2">
            <a:extLst>
              <a:ext uri="{FF2B5EF4-FFF2-40B4-BE49-F238E27FC236}">
                <a16:creationId xmlns:a16="http://schemas.microsoft.com/office/drawing/2014/main" id="{743AE6F7-A60B-9E98-55D6-28A9516CD4BC}"/>
              </a:ext>
            </a:extLst>
          </p:cNvPr>
          <p:cNvSpPr txBox="1"/>
          <p:nvPr/>
        </p:nvSpPr>
        <p:spPr>
          <a:xfrm>
            <a:off x="7145601" y="5342471"/>
            <a:ext cx="3914286" cy="1131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marL="144000" indent="-144000" algn="just">
              <a:spcBef>
                <a:spcPts val="600"/>
              </a:spcBef>
              <a:buSzPct val="111000"/>
              <a:buFont typeface="+mj-lt"/>
              <a:buAutoNum type="alphaLcParenR"/>
            </a:pPr>
            <a:r>
              <a:rPr lang="fr-FR" sz="900" dirty="0">
                <a:solidFill>
                  <a:srgbClr val="000000"/>
                </a:solidFill>
                <a:ea typeface="Calibri"/>
                <a:cs typeface="Calibri" panose="020F0502020204030204" pitchFamily="34" charset="0"/>
                <a:sym typeface="Calibri"/>
              </a:rPr>
              <a:t>Après traitement efficace, le TNT est divisé par 4 (2 dilutions) après 3 mois de traitement. Ce délai peut être allongé dans le traitement d’une syphilis tardive et en cas de co-infection VIH non  contrôlée.</a:t>
            </a:r>
          </a:p>
          <a:p>
            <a:pPr marL="144000" indent="-144000" algn="just">
              <a:spcBef>
                <a:spcPts val="600"/>
              </a:spcBef>
              <a:buSzPct val="111000"/>
              <a:buFont typeface="+mj-lt"/>
              <a:buAutoNum type="alphaLcParenR"/>
            </a:pPr>
            <a:r>
              <a:rPr lang="fr-FR" sz="900" dirty="0">
                <a:solidFill>
                  <a:srgbClr val="000000"/>
                </a:solidFill>
                <a:ea typeface="Calibri"/>
                <a:cs typeface="Calibri" panose="020F0502020204030204" pitchFamily="34" charset="0"/>
                <a:sym typeface="Calibri"/>
              </a:rPr>
              <a:t>Certains patients correctement traités gardent un TNT faiblement positif en particulier si le traitement est instauré tardivement.</a:t>
            </a:r>
          </a:p>
          <a:p>
            <a:pPr marL="144000" indent="-144000" algn="just">
              <a:spcBef>
                <a:spcPts val="600"/>
              </a:spcBef>
              <a:buSzPct val="111000"/>
              <a:buFont typeface="+mj-lt"/>
              <a:buAutoNum type="alphaLcParenR"/>
            </a:pPr>
            <a:r>
              <a:rPr lang="fr-FR" sz="900" dirty="0">
                <a:solidFill>
                  <a:srgbClr val="000000"/>
                </a:solidFill>
                <a:ea typeface="Calibri"/>
                <a:cs typeface="Calibri" panose="020F0502020204030204" pitchFamily="34" charset="0"/>
                <a:sym typeface="Calibri"/>
              </a:rPr>
              <a:t>En cas de réinfection, le </a:t>
            </a:r>
            <a:r>
              <a:rPr lang="fr-FR" sz="900" dirty="0">
                <a:solidFill>
                  <a:srgbClr val="000000"/>
                </a:solidFill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TNT est multiplié par au moins 4.</a:t>
            </a:r>
            <a:endParaRPr sz="900" dirty="0">
              <a:solidFill>
                <a:srgbClr val="000000"/>
              </a:solidFill>
              <a:ea typeface="Calibri"/>
              <a:cs typeface="Calibri" panose="020F050202020403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493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6D0FD-E260-264F-12F1-04BC8B289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4" name="Connecteur droit 143">
            <a:extLst>
              <a:ext uri="{FF2B5EF4-FFF2-40B4-BE49-F238E27FC236}">
                <a16:creationId xmlns:a16="http://schemas.microsoft.com/office/drawing/2014/main" id="{28BCAD68-2D11-2BA4-3F58-872FED3D9393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DEDE2624-3A2F-C62B-65BC-6E20CA63DAF2}"/>
              </a:ext>
            </a:extLst>
          </p:cNvPr>
          <p:cNvSpPr/>
          <p:nvPr/>
        </p:nvSpPr>
        <p:spPr>
          <a:xfrm>
            <a:off x="0" y="365760"/>
            <a:ext cx="274320" cy="6492240"/>
          </a:xfrm>
          <a:prstGeom prst="rect">
            <a:avLst/>
          </a:prstGeom>
          <a:solidFill>
            <a:srgbClr val="9CBF7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46D4A57F-7A8E-8933-1BD3-30C8C9036FD8}"/>
              </a:ext>
            </a:extLst>
          </p:cNvPr>
          <p:cNvSpPr txBox="1"/>
          <p:nvPr/>
        </p:nvSpPr>
        <p:spPr>
          <a:xfrm>
            <a:off x="401991" y="502920"/>
            <a:ext cx="4318042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6E96"/>
                </a:solidFill>
              </a:defRPr>
            </a:pPr>
            <a:r>
              <a:rPr lang="fr-FR" dirty="0"/>
              <a:t>Algorithme d’interprétation</a:t>
            </a:r>
            <a:endParaRPr dirty="0"/>
          </a:p>
        </p:txBody>
      </p:sp>
      <p:cxnSp>
        <p:nvCxnSpPr>
          <p:cNvPr id="2" name="Connecteur : en angle 1">
            <a:extLst>
              <a:ext uri="{FF2B5EF4-FFF2-40B4-BE49-F238E27FC236}">
                <a16:creationId xmlns:a16="http://schemas.microsoft.com/office/drawing/2014/main" id="{31F4EEAA-A782-24A7-8264-197AA1200C73}"/>
              </a:ext>
            </a:extLst>
          </p:cNvPr>
          <p:cNvCxnSpPr>
            <a:cxnSpLocks/>
            <a:stCxn id="128" idx="2"/>
            <a:endCxn id="130" idx="3"/>
          </p:cNvCxnSpPr>
          <p:nvPr/>
        </p:nvCxnSpPr>
        <p:spPr>
          <a:xfrm rot="5400000">
            <a:off x="7326487" y="5350152"/>
            <a:ext cx="685723" cy="1978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228;g31b4ce767ce_4_0">
            <a:extLst>
              <a:ext uri="{FF2B5EF4-FFF2-40B4-BE49-F238E27FC236}">
                <a16:creationId xmlns:a16="http://schemas.microsoft.com/office/drawing/2014/main" id="{04A127C5-F125-6EEA-BBD9-683678EEABEF}"/>
              </a:ext>
            </a:extLst>
          </p:cNvPr>
          <p:cNvSpPr txBox="1"/>
          <p:nvPr/>
        </p:nvSpPr>
        <p:spPr>
          <a:xfrm>
            <a:off x="4874848" y="1206547"/>
            <a:ext cx="2668725" cy="300052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</a:t>
            </a:r>
            <a:endParaRPr sz="105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(de préférence technique reproductible et automatisable) (a)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29;g31b4ce767ce_4_0">
            <a:extLst>
              <a:ext uri="{FF2B5EF4-FFF2-40B4-BE49-F238E27FC236}">
                <a16:creationId xmlns:a16="http://schemas.microsoft.com/office/drawing/2014/main" id="{400CBF8D-0897-F4D7-9F79-7EE0971EDB30}"/>
              </a:ext>
            </a:extLst>
          </p:cNvPr>
          <p:cNvSpPr txBox="1"/>
          <p:nvPr/>
        </p:nvSpPr>
        <p:spPr>
          <a:xfrm>
            <a:off x="8842380" y="1793225"/>
            <a:ext cx="12150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30;g31b4ce767ce_4_0">
            <a:extLst>
              <a:ext uri="{FF2B5EF4-FFF2-40B4-BE49-F238E27FC236}">
                <a16:creationId xmlns:a16="http://schemas.microsoft.com/office/drawing/2014/main" id="{3A4BB775-5BD5-2A2E-4F7B-05F80237A192}"/>
              </a:ext>
            </a:extLst>
          </p:cNvPr>
          <p:cNvSpPr txBox="1"/>
          <p:nvPr/>
        </p:nvSpPr>
        <p:spPr>
          <a:xfrm>
            <a:off x="2329221" y="3219411"/>
            <a:ext cx="1215000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 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31;g31b4ce767ce_4_0">
            <a:extLst>
              <a:ext uri="{FF2B5EF4-FFF2-40B4-BE49-F238E27FC236}">
                <a16:creationId xmlns:a16="http://schemas.microsoft.com/office/drawing/2014/main" id="{F8CE07C1-B430-5024-2E88-EBEA3DB4E10B}"/>
              </a:ext>
            </a:extLst>
          </p:cNvPr>
          <p:cNvSpPr txBox="1"/>
          <p:nvPr/>
        </p:nvSpPr>
        <p:spPr>
          <a:xfrm>
            <a:off x="8011304" y="2112088"/>
            <a:ext cx="2877160" cy="300052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Sur le même sérum (b) :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quantitatif avec titrage ET </a:t>
            </a:r>
            <a:r>
              <a:rPr lang="fr-FR" sz="750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IgG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32;g31b4ce767ce_4_0">
            <a:extLst>
              <a:ext uri="{FF2B5EF4-FFF2-40B4-BE49-F238E27FC236}">
                <a16:creationId xmlns:a16="http://schemas.microsoft.com/office/drawing/2014/main" id="{C319DF5E-0AFB-77C9-63B3-E9BF33D56BDB}"/>
              </a:ext>
            </a:extLst>
          </p:cNvPr>
          <p:cNvSpPr txBox="1"/>
          <p:nvPr/>
        </p:nvSpPr>
        <p:spPr>
          <a:xfrm>
            <a:off x="2290293" y="1793227"/>
            <a:ext cx="12150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6" name="Google Shape;235;g31b4ce767ce_4_0">
            <a:extLst>
              <a:ext uri="{FF2B5EF4-FFF2-40B4-BE49-F238E27FC236}">
                <a16:creationId xmlns:a16="http://schemas.microsoft.com/office/drawing/2014/main" id="{1FFBE626-5C80-0603-0B1E-5BA9ED8FEDEA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>
            <a:off x="9449880" y="1977862"/>
            <a:ext cx="4" cy="13422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7" name="Google Shape;236;g31b4ce767ce_4_0">
            <a:extLst>
              <a:ext uri="{FF2B5EF4-FFF2-40B4-BE49-F238E27FC236}">
                <a16:creationId xmlns:a16="http://schemas.microsoft.com/office/drawing/2014/main" id="{F089AEA8-408C-5878-BD11-BB5184069D7C}"/>
              </a:ext>
            </a:extLst>
          </p:cNvPr>
          <p:cNvSpPr txBox="1"/>
          <p:nvPr/>
        </p:nvSpPr>
        <p:spPr>
          <a:xfrm>
            <a:off x="3660083" y="2487906"/>
            <a:ext cx="1215000" cy="184636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>
                <a:solidFill>
                  <a:srgbClr val="000000"/>
                </a:solidFill>
                <a:sym typeface="Calibri"/>
              </a:rPr>
              <a:t>Absence de tréponématose</a:t>
            </a:r>
            <a:endParaRPr sz="750" kern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28" name="Google Shape;238;g31b4ce767ce_4_0">
            <a:extLst>
              <a:ext uri="{FF2B5EF4-FFF2-40B4-BE49-F238E27FC236}">
                <a16:creationId xmlns:a16="http://schemas.microsoft.com/office/drawing/2014/main" id="{BF29969B-BF6D-151E-C791-E3D27DA953A1}"/>
              </a:ext>
            </a:extLst>
          </p:cNvPr>
          <p:cNvCxnSpPr>
            <a:cxnSpLocks/>
            <a:stCxn id="25" idx="2"/>
            <a:endCxn id="27" idx="0"/>
          </p:cNvCxnSpPr>
          <p:nvPr/>
        </p:nvCxnSpPr>
        <p:spPr>
          <a:xfrm rot="16200000" flipH="1">
            <a:off x="3327668" y="1547989"/>
            <a:ext cx="510043" cy="136979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9" name="Google Shape;240;g31b4ce767ce_4_0">
            <a:extLst>
              <a:ext uri="{FF2B5EF4-FFF2-40B4-BE49-F238E27FC236}">
                <a16:creationId xmlns:a16="http://schemas.microsoft.com/office/drawing/2014/main" id="{EABFF3E9-D37D-20DF-BBC2-FE4968019197}"/>
              </a:ext>
            </a:extLst>
          </p:cNvPr>
          <p:cNvSpPr txBox="1"/>
          <p:nvPr/>
        </p:nvSpPr>
        <p:spPr>
          <a:xfrm>
            <a:off x="5723624" y="4893686"/>
            <a:ext cx="1215000" cy="646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 b="1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Syphilis traitée antérieurement</a:t>
            </a:r>
            <a:endParaRPr sz="750" b="0" kern="0" dirty="0">
              <a:solidFill>
                <a:srgbClr val="000000"/>
              </a:solidFill>
              <a:sym typeface="Arial"/>
            </a:endParaRPr>
          </a:p>
          <a:p>
            <a:pPr defTabSz="685800"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OU</a:t>
            </a:r>
            <a:endParaRPr sz="750" b="0" kern="0" dirty="0">
              <a:solidFill>
                <a:srgbClr val="000000"/>
              </a:solidFill>
              <a:sym typeface="Arial"/>
            </a:endParaRPr>
          </a:p>
          <a:p>
            <a:pPr defTabSz="685800"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Tréponématose non vénérienne ancienne</a:t>
            </a:r>
          </a:p>
        </p:txBody>
      </p:sp>
      <p:sp>
        <p:nvSpPr>
          <p:cNvPr id="30" name="Google Shape;241;g31b4ce767ce_4_0">
            <a:extLst>
              <a:ext uri="{FF2B5EF4-FFF2-40B4-BE49-F238E27FC236}">
                <a16:creationId xmlns:a16="http://schemas.microsoft.com/office/drawing/2014/main" id="{67CFBB29-2DEC-40FC-6A9A-81934AA2075B}"/>
              </a:ext>
            </a:extLst>
          </p:cNvPr>
          <p:cNvSpPr txBox="1"/>
          <p:nvPr/>
        </p:nvSpPr>
        <p:spPr>
          <a:xfrm>
            <a:off x="9775401" y="4863625"/>
            <a:ext cx="12150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et suivi</a:t>
            </a:r>
            <a:endParaRPr sz="75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242;g31b4ce767ce_4_0">
            <a:extLst>
              <a:ext uri="{FF2B5EF4-FFF2-40B4-BE49-F238E27FC236}">
                <a16:creationId xmlns:a16="http://schemas.microsoft.com/office/drawing/2014/main" id="{BD83DA2F-4E9C-00FF-C39A-9F62A255638F}"/>
              </a:ext>
            </a:extLst>
          </p:cNvPr>
          <p:cNvSpPr txBox="1"/>
          <p:nvPr/>
        </p:nvSpPr>
        <p:spPr>
          <a:xfrm>
            <a:off x="5723624" y="3219732"/>
            <a:ext cx="1215000" cy="530884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(à confirmer par dilutions)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Positif 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(ou non disponible)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43;g31b4ce767ce_4_0">
            <a:extLst>
              <a:ext uri="{FF2B5EF4-FFF2-40B4-BE49-F238E27FC236}">
                <a16:creationId xmlns:a16="http://schemas.microsoft.com/office/drawing/2014/main" id="{3C5E8E53-D035-CF74-7C51-995FA65D475F}"/>
              </a:ext>
            </a:extLst>
          </p:cNvPr>
          <p:cNvSpPr txBox="1"/>
          <p:nvPr/>
        </p:nvSpPr>
        <p:spPr>
          <a:xfrm>
            <a:off x="7775515" y="3227798"/>
            <a:ext cx="1215000" cy="300052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44;g31b4ce767ce_4_0">
            <a:extLst>
              <a:ext uri="{FF2B5EF4-FFF2-40B4-BE49-F238E27FC236}">
                <a16:creationId xmlns:a16="http://schemas.microsoft.com/office/drawing/2014/main" id="{13CBD719-21B6-C5BC-DD9C-0E074B9BB5F8}"/>
              </a:ext>
            </a:extLst>
          </p:cNvPr>
          <p:cNvSpPr txBox="1"/>
          <p:nvPr/>
        </p:nvSpPr>
        <p:spPr>
          <a:xfrm>
            <a:off x="9775401" y="3223881"/>
            <a:ext cx="1215000" cy="300052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Positif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Négatif 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Arial"/>
            </a:endParaRPr>
          </a:p>
        </p:txBody>
      </p:sp>
      <p:sp>
        <p:nvSpPr>
          <p:cNvPr id="38" name="Google Shape;245;g31b4ce767ce_4_0">
            <a:extLst>
              <a:ext uri="{FF2B5EF4-FFF2-40B4-BE49-F238E27FC236}">
                <a16:creationId xmlns:a16="http://schemas.microsoft.com/office/drawing/2014/main" id="{393F0017-23FF-1A72-A513-97A19E04C2DB}"/>
              </a:ext>
            </a:extLst>
          </p:cNvPr>
          <p:cNvSpPr txBox="1"/>
          <p:nvPr/>
        </p:nvSpPr>
        <p:spPr>
          <a:xfrm>
            <a:off x="2323776" y="5273447"/>
            <a:ext cx="1215000" cy="300052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Absence de tréponématose récente</a:t>
            </a:r>
            <a:endParaRPr sz="750" kern="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49" name="Google Shape;246;g31b4ce767ce_4_0">
            <a:extLst>
              <a:ext uri="{FF2B5EF4-FFF2-40B4-BE49-F238E27FC236}">
                <a16:creationId xmlns:a16="http://schemas.microsoft.com/office/drawing/2014/main" id="{C0AC5556-6915-53AB-652F-F54B684CF401}"/>
              </a:ext>
            </a:extLst>
          </p:cNvPr>
          <p:cNvSpPr txBox="1"/>
          <p:nvPr/>
        </p:nvSpPr>
        <p:spPr>
          <a:xfrm>
            <a:off x="2325956" y="4132791"/>
            <a:ext cx="1215000" cy="530884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Répéter la sérologie une fois à J7 et/ou et prélèvement des lésions éventuelles 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Google Shape;248;g31b4ce767ce_4_0">
            <a:extLst>
              <a:ext uri="{FF2B5EF4-FFF2-40B4-BE49-F238E27FC236}">
                <a16:creationId xmlns:a16="http://schemas.microsoft.com/office/drawing/2014/main" id="{0CBB23F3-B8D3-3EDB-29A9-E1675FD4F7AF}"/>
              </a:ext>
            </a:extLst>
          </p:cNvPr>
          <p:cNvCxnSpPr>
            <a:cxnSpLocks/>
            <a:stCxn id="65" idx="2"/>
            <a:endCxn id="10" idx="0"/>
          </p:cNvCxnSpPr>
          <p:nvPr/>
        </p:nvCxnSpPr>
        <p:spPr>
          <a:xfrm rot="5400000">
            <a:off x="6111240" y="-119232"/>
            <a:ext cx="164125" cy="651316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7" name="Google Shape;250;g31b4ce767ce_4_0">
            <a:extLst>
              <a:ext uri="{FF2B5EF4-FFF2-40B4-BE49-F238E27FC236}">
                <a16:creationId xmlns:a16="http://schemas.microsoft.com/office/drawing/2014/main" id="{49CAF442-2322-D779-D9FE-3F0BA5A0C480}"/>
              </a:ext>
            </a:extLst>
          </p:cNvPr>
          <p:cNvCxnSpPr>
            <a:cxnSpLocks/>
            <a:stCxn id="65" idx="2"/>
            <a:endCxn id="32" idx="0"/>
          </p:cNvCxnSpPr>
          <p:nvPr/>
        </p:nvCxnSpPr>
        <p:spPr>
          <a:xfrm rot="5400000">
            <a:off x="7808280" y="1578132"/>
            <a:ext cx="164446" cy="3118757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8" name="Google Shape;251;g31b4ce767ce_4_0">
            <a:extLst>
              <a:ext uri="{FF2B5EF4-FFF2-40B4-BE49-F238E27FC236}">
                <a16:creationId xmlns:a16="http://schemas.microsoft.com/office/drawing/2014/main" id="{36C8AD8F-64B5-9F20-35FC-865E79C8D244}"/>
              </a:ext>
            </a:extLst>
          </p:cNvPr>
          <p:cNvCxnSpPr>
            <a:cxnSpLocks/>
            <a:stCxn id="65" idx="2"/>
            <a:endCxn id="34" idx="0"/>
          </p:cNvCxnSpPr>
          <p:nvPr/>
        </p:nvCxnSpPr>
        <p:spPr>
          <a:xfrm rot="5400000">
            <a:off x="8830192" y="2608109"/>
            <a:ext cx="172512" cy="106686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59" name="Google Shape;252;g31b4ce767ce_4_0">
            <a:extLst>
              <a:ext uri="{FF2B5EF4-FFF2-40B4-BE49-F238E27FC236}">
                <a16:creationId xmlns:a16="http://schemas.microsoft.com/office/drawing/2014/main" id="{2A893C86-233A-47B9-439E-C39B12E014F0}"/>
              </a:ext>
            </a:extLst>
          </p:cNvPr>
          <p:cNvCxnSpPr>
            <a:cxnSpLocks/>
            <a:stCxn id="65" idx="2"/>
            <a:endCxn id="36" idx="0"/>
          </p:cNvCxnSpPr>
          <p:nvPr/>
        </p:nvCxnSpPr>
        <p:spPr>
          <a:xfrm rot="16200000" flipH="1">
            <a:off x="9832095" y="2673073"/>
            <a:ext cx="168595" cy="93302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60" name="Google Shape;255;g31b4ce767ce_4_0">
            <a:extLst>
              <a:ext uri="{FF2B5EF4-FFF2-40B4-BE49-F238E27FC236}">
                <a16:creationId xmlns:a16="http://schemas.microsoft.com/office/drawing/2014/main" id="{0755E708-32AB-6E20-B354-C44607FA40ED}"/>
              </a:ext>
            </a:extLst>
          </p:cNvPr>
          <p:cNvSpPr txBox="1"/>
          <p:nvPr/>
        </p:nvSpPr>
        <p:spPr>
          <a:xfrm>
            <a:off x="9775401" y="3875450"/>
            <a:ext cx="1215000" cy="415468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 concluant :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répéter la sérologie</a:t>
            </a: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sans délai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256;g31b4ce767ce_4_0">
            <a:extLst>
              <a:ext uri="{FF2B5EF4-FFF2-40B4-BE49-F238E27FC236}">
                <a16:creationId xmlns:a16="http://schemas.microsoft.com/office/drawing/2014/main" id="{D305C4B6-CC65-357C-AB63-3FF6BEBDC0AF}"/>
              </a:ext>
            </a:extLst>
          </p:cNvPr>
          <p:cNvSpPr txBox="1"/>
          <p:nvPr/>
        </p:nvSpPr>
        <p:spPr>
          <a:xfrm>
            <a:off x="8469411" y="4690500"/>
            <a:ext cx="1215000" cy="646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Syphilis évolutive </a:t>
            </a:r>
            <a:endParaRPr sz="75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(tous stades)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Déterminer l'ancienneté de l’infection (d) et éventuelles complications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4" name="Google Shape;257;g31b4ce767ce_4_0">
            <a:extLst>
              <a:ext uri="{FF2B5EF4-FFF2-40B4-BE49-F238E27FC236}">
                <a16:creationId xmlns:a16="http://schemas.microsoft.com/office/drawing/2014/main" id="{EA4E8CAB-A7FE-95FD-AF19-5DE1617680BF}"/>
              </a:ext>
            </a:extLst>
          </p:cNvPr>
          <p:cNvCxnSpPr>
            <a:cxnSpLocks/>
            <a:stCxn id="36" idx="2"/>
            <a:endCxn id="60" idx="0"/>
          </p:cNvCxnSpPr>
          <p:nvPr/>
        </p:nvCxnSpPr>
        <p:spPr>
          <a:xfrm>
            <a:off x="10382901" y="3523934"/>
            <a:ext cx="0" cy="3515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65" name="Google Shape;249;g31b4ce767ce_4_0">
            <a:extLst>
              <a:ext uri="{FF2B5EF4-FFF2-40B4-BE49-F238E27FC236}">
                <a16:creationId xmlns:a16="http://schemas.microsoft.com/office/drawing/2014/main" id="{6DFFB354-BD31-9C86-4A72-4FACB9B055EB}"/>
              </a:ext>
            </a:extLst>
          </p:cNvPr>
          <p:cNvSpPr txBox="1"/>
          <p:nvPr/>
        </p:nvSpPr>
        <p:spPr>
          <a:xfrm>
            <a:off x="8011305" y="2408986"/>
            <a:ext cx="2877152" cy="646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latin typeface="Calibri"/>
                <a:ea typeface="Calibri"/>
                <a:cs typeface="Calibri"/>
                <a:sym typeface="Calibri"/>
              </a:rPr>
              <a:t>Examen complet (interrogatoire et examen physique)</a:t>
            </a: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latin typeface="Calibri"/>
                <a:ea typeface="Calibri"/>
                <a:cs typeface="Calibri"/>
                <a:sym typeface="Calibri"/>
              </a:rPr>
              <a:t>Identifier des signes évocateurs et les facteurs de risque</a:t>
            </a: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i="1" kern="0" dirty="0">
                <a:latin typeface="Calibri"/>
                <a:ea typeface="Calibri"/>
                <a:cs typeface="Calibri"/>
                <a:sym typeface="Calibri"/>
              </a:rPr>
              <a:t>Ne pas attendre le résultat de l’immunoblot s’il ne peut pas être disponible dans un délai court - ne raisonner que sur le 1</a:t>
            </a:r>
            <a:r>
              <a:rPr lang="fr-FR" sz="750" i="1" kern="0" baseline="30000" dirty="0"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fr-FR" sz="750" i="1" kern="0" dirty="0">
                <a:latin typeface="Calibri"/>
                <a:ea typeface="Calibri"/>
                <a:cs typeface="Calibri"/>
                <a:sym typeface="Calibri"/>
              </a:rPr>
              <a:t> TT et TNT dans ce cas</a:t>
            </a:r>
            <a:endParaRPr sz="1050" i="1" kern="0" dirty="0"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" name="Google Shape;258;g31b4ce767ce_4_0">
            <a:extLst>
              <a:ext uri="{FF2B5EF4-FFF2-40B4-BE49-F238E27FC236}">
                <a16:creationId xmlns:a16="http://schemas.microsoft.com/office/drawing/2014/main" id="{1FC6BBBD-08CC-325E-C9D6-3A86C0128172}"/>
              </a:ext>
            </a:extLst>
          </p:cNvPr>
          <p:cNvCxnSpPr>
            <a:stCxn id="60" idx="2"/>
            <a:endCxn id="30" idx="0"/>
          </p:cNvCxnSpPr>
          <p:nvPr/>
        </p:nvCxnSpPr>
        <p:spPr>
          <a:xfrm>
            <a:off x="10382901" y="4290919"/>
            <a:ext cx="0" cy="57270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68" name="Google Shape;261;g31b4ce767ce_4_0">
            <a:extLst>
              <a:ext uri="{FF2B5EF4-FFF2-40B4-BE49-F238E27FC236}">
                <a16:creationId xmlns:a16="http://schemas.microsoft.com/office/drawing/2014/main" id="{0B1943B1-347C-0DA4-4ACD-BA046CA3119A}"/>
              </a:ext>
            </a:extLst>
          </p:cNvPr>
          <p:cNvSpPr txBox="1"/>
          <p:nvPr/>
        </p:nvSpPr>
        <p:spPr>
          <a:xfrm>
            <a:off x="7775515" y="3871391"/>
            <a:ext cx="1215000" cy="1846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Traitement récent?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89" name="Google Shape;263;g31b4ce767ce_4_0">
            <a:extLst>
              <a:ext uri="{FF2B5EF4-FFF2-40B4-BE49-F238E27FC236}">
                <a16:creationId xmlns:a16="http://schemas.microsoft.com/office/drawing/2014/main" id="{42A53DB8-6EB8-41EF-4D1B-717E18AA17AF}"/>
              </a:ext>
            </a:extLst>
          </p:cNvPr>
          <p:cNvSpPr txBox="1"/>
          <p:nvPr/>
        </p:nvSpPr>
        <p:spPr>
          <a:xfrm>
            <a:off x="10930652" y="3924966"/>
            <a:ext cx="307575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2" name="Google Shape;268;g31b4ce767ce_4_0">
            <a:extLst>
              <a:ext uri="{FF2B5EF4-FFF2-40B4-BE49-F238E27FC236}">
                <a16:creationId xmlns:a16="http://schemas.microsoft.com/office/drawing/2014/main" id="{7CB6E491-FCEB-028B-F14D-5E10F5802206}"/>
              </a:ext>
            </a:extLst>
          </p:cNvPr>
          <p:cNvCxnSpPr>
            <a:cxnSpLocks/>
            <a:stCxn id="68" idx="2"/>
            <a:endCxn id="61" idx="0"/>
          </p:cNvCxnSpPr>
          <p:nvPr/>
        </p:nvCxnSpPr>
        <p:spPr>
          <a:xfrm rot="16200000" flipH="1">
            <a:off x="8412728" y="4026315"/>
            <a:ext cx="634473" cy="69389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93" name="Google Shape;269;g31b4ce767ce_4_0">
            <a:extLst>
              <a:ext uri="{FF2B5EF4-FFF2-40B4-BE49-F238E27FC236}">
                <a16:creationId xmlns:a16="http://schemas.microsoft.com/office/drawing/2014/main" id="{1BFB3292-B8B7-20EA-6CBB-02BAEA6A4AAD}"/>
              </a:ext>
            </a:extLst>
          </p:cNvPr>
          <p:cNvCxnSpPr>
            <a:cxnSpLocks/>
            <a:stCxn id="68" idx="2"/>
            <a:endCxn id="128" idx="0"/>
          </p:cNvCxnSpPr>
          <p:nvPr/>
        </p:nvCxnSpPr>
        <p:spPr>
          <a:xfrm rot="5400000">
            <a:off x="7758283" y="4065999"/>
            <a:ext cx="634704" cy="61476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94" name="Google Shape;271;g31b4ce767ce_4_0">
            <a:extLst>
              <a:ext uri="{FF2B5EF4-FFF2-40B4-BE49-F238E27FC236}">
                <a16:creationId xmlns:a16="http://schemas.microsoft.com/office/drawing/2014/main" id="{B8B6F735-815B-61F7-434F-93E35439E867}"/>
              </a:ext>
            </a:extLst>
          </p:cNvPr>
          <p:cNvSpPr txBox="1"/>
          <p:nvPr/>
        </p:nvSpPr>
        <p:spPr>
          <a:xfrm>
            <a:off x="2523039" y="5688403"/>
            <a:ext cx="8334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274;g31b4ce767ce_4_0">
            <a:extLst>
              <a:ext uri="{FF2B5EF4-FFF2-40B4-BE49-F238E27FC236}">
                <a16:creationId xmlns:a16="http://schemas.microsoft.com/office/drawing/2014/main" id="{C5401318-1859-3FBD-C427-6D322882E6B9}"/>
              </a:ext>
            </a:extLst>
          </p:cNvPr>
          <p:cNvSpPr txBox="1"/>
          <p:nvPr/>
        </p:nvSpPr>
        <p:spPr>
          <a:xfrm>
            <a:off x="2148895" y="4215087"/>
            <a:ext cx="241875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276;g31b4ce767ce_4_0">
            <a:extLst>
              <a:ext uri="{FF2B5EF4-FFF2-40B4-BE49-F238E27FC236}">
                <a16:creationId xmlns:a16="http://schemas.microsoft.com/office/drawing/2014/main" id="{9DEDF29E-C104-6F98-9E07-3CC413352F32}"/>
              </a:ext>
            </a:extLst>
          </p:cNvPr>
          <p:cNvSpPr txBox="1"/>
          <p:nvPr/>
        </p:nvSpPr>
        <p:spPr>
          <a:xfrm>
            <a:off x="10382379" y="4493174"/>
            <a:ext cx="244350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(e)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308;p27">
            <a:extLst>
              <a:ext uri="{FF2B5EF4-FFF2-40B4-BE49-F238E27FC236}">
                <a16:creationId xmlns:a16="http://schemas.microsoft.com/office/drawing/2014/main" id="{D0098894-643A-6510-5DBA-2C37EBA59404}"/>
              </a:ext>
            </a:extLst>
          </p:cNvPr>
          <p:cNvSpPr txBox="1"/>
          <p:nvPr/>
        </p:nvSpPr>
        <p:spPr>
          <a:xfrm>
            <a:off x="2327270" y="4789771"/>
            <a:ext cx="1213687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3" name="Connecteur droit avec flèche 102">
            <a:extLst>
              <a:ext uri="{FF2B5EF4-FFF2-40B4-BE49-F238E27FC236}">
                <a16:creationId xmlns:a16="http://schemas.microsoft.com/office/drawing/2014/main" id="{87A96BFD-E89C-5C9D-FC4C-69C62D7FAA4B}"/>
              </a:ext>
            </a:extLst>
          </p:cNvPr>
          <p:cNvCxnSpPr>
            <a:cxnSpLocks/>
            <a:stCxn id="119" idx="2"/>
            <a:endCxn id="49" idx="0"/>
          </p:cNvCxnSpPr>
          <p:nvPr/>
        </p:nvCxnSpPr>
        <p:spPr>
          <a:xfrm flipH="1">
            <a:off x="2933457" y="4007655"/>
            <a:ext cx="3265" cy="125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DBB5AFB6-E592-BC4D-A853-CFD1599C78CC}"/>
              </a:ext>
            </a:extLst>
          </p:cNvPr>
          <p:cNvCxnSpPr>
            <a:cxnSpLocks/>
            <a:stCxn id="102" idx="2"/>
            <a:endCxn id="38" idx="0"/>
          </p:cNvCxnSpPr>
          <p:nvPr/>
        </p:nvCxnSpPr>
        <p:spPr>
          <a:xfrm flipH="1">
            <a:off x="2931277" y="5089823"/>
            <a:ext cx="2837" cy="183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>
            <a:extLst>
              <a:ext uri="{FF2B5EF4-FFF2-40B4-BE49-F238E27FC236}">
                <a16:creationId xmlns:a16="http://schemas.microsoft.com/office/drawing/2014/main" id="{1B6FF877-C1D7-0C21-2E59-EDE18EBAB473}"/>
              </a:ext>
            </a:extLst>
          </p:cNvPr>
          <p:cNvCxnSpPr>
            <a:stCxn id="49" idx="2"/>
            <a:endCxn id="102" idx="0"/>
          </p:cNvCxnSpPr>
          <p:nvPr/>
        </p:nvCxnSpPr>
        <p:spPr>
          <a:xfrm>
            <a:off x="2933457" y="4663675"/>
            <a:ext cx="657" cy="126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 : en angle 108">
            <a:extLst>
              <a:ext uri="{FF2B5EF4-FFF2-40B4-BE49-F238E27FC236}">
                <a16:creationId xmlns:a16="http://schemas.microsoft.com/office/drawing/2014/main" id="{33087B21-9239-3A95-2BAE-27C39FB68073}"/>
              </a:ext>
            </a:extLst>
          </p:cNvPr>
          <p:cNvCxnSpPr>
            <a:cxnSpLocks/>
          </p:cNvCxnSpPr>
          <p:nvPr/>
        </p:nvCxnSpPr>
        <p:spPr>
          <a:xfrm flipV="1">
            <a:off x="2384329" y="1206548"/>
            <a:ext cx="3835705" cy="3324683"/>
          </a:xfrm>
          <a:prstGeom prst="bentConnector4">
            <a:avLst>
              <a:gd name="adj1" fmla="val -4721"/>
              <a:gd name="adj2" fmla="val 106876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Connecteur droit avec flèche 110">
            <a:extLst>
              <a:ext uri="{FF2B5EF4-FFF2-40B4-BE49-F238E27FC236}">
                <a16:creationId xmlns:a16="http://schemas.microsoft.com/office/drawing/2014/main" id="{789D8945-CC50-6082-BDE6-8879715A0C00}"/>
              </a:ext>
            </a:extLst>
          </p:cNvPr>
          <p:cNvCxnSpPr>
            <a:cxnSpLocks/>
            <a:stCxn id="38" idx="2"/>
            <a:endCxn id="94" idx="0"/>
          </p:cNvCxnSpPr>
          <p:nvPr/>
        </p:nvCxnSpPr>
        <p:spPr>
          <a:xfrm>
            <a:off x="2931277" y="5573499"/>
            <a:ext cx="8463" cy="114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necteur droit avec flèche 114">
            <a:extLst>
              <a:ext uri="{FF2B5EF4-FFF2-40B4-BE49-F238E27FC236}">
                <a16:creationId xmlns:a16="http://schemas.microsoft.com/office/drawing/2014/main" id="{CF4427B2-4248-AF63-79D7-FB8ED8658FCD}"/>
              </a:ext>
            </a:extLst>
          </p:cNvPr>
          <p:cNvCxnSpPr>
            <a:cxnSpLocks/>
            <a:stCxn id="34" idx="2"/>
            <a:endCxn id="68" idx="0"/>
          </p:cNvCxnSpPr>
          <p:nvPr/>
        </p:nvCxnSpPr>
        <p:spPr>
          <a:xfrm>
            <a:off x="8383015" y="3527851"/>
            <a:ext cx="0" cy="343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 : en angle 115">
            <a:extLst>
              <a:ext uri="{FF2B5EF4-FFF2-40B4-BE49-F238E27FC236}">
                <a16:creationId xmlns:a16="http://schemas.microsoft.com/office/drawing/2014/main" id="{3EDAB694-FC44-5AB4-3163-38E68E0D85F4}"/>
              </a:ext>
            </a:extLst>
          </p:cNvPr>
          <p:cNvCxnSpPr>
            <a:cxnSpLocks/>
            <a:stCxn id="3" idx="2"/>
            <a:endCxn id="25" idx="0"/>
          </p:cNvCxnSpPr>
          <p:nvPr/>
        </p:nvCxnSpPr>
        <p:spPr>
          <a:xfrm rot="5400000">
            <a:off x="4410188" y="-5795"/>
            <a:ext cx="286628" cy="33114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 : en angle 116">
            <a:extLst>
              <a:ext uri="{FF2B5EF4-FFF2-40B4-BE49-F238E27FC236}">
                <a16:creationId xmlns:a16="http://schemas.microsoft.com/office/drawing/2014/main" id="{E0B1B365-0C23-66CC-5750-8D6C08C13B18}"/>
              </a:ext>
            </a:extLst>
          </p:cNvPr>
          <p:cNvCxnSpPr>
            <a:cxnSpLocks/>
            <a:stCxn id="3" idx="2"/>
            <a:endCxn id="9" idx="0"/>
          </p:cNvCxnSpPr>
          <p:nvPr/>
        </p:nvCxnSpPr>
        <p:spPr>
          <a:xfrm rot="16200000" flipH="1">
            <a:off x="7686232" y="29577"/>
            <a:ext cx="286626" cy="32406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 : en angle 117">
            <a:extLst>
              <a:ext uri="{FF2B5EF4-FFF2-40B4-BE49-F238E27FC236}">
                <a16:creationId xmlns:a16="http://schemas.microsoft.com/office/drawing/2014/main" id="{38DF8A0D-67D4-0CD7-2A78-B533DA68F6AC}"/>
              </a:ext>
            </a:extLst>
          </p:cNvPr>
          <p:cNvCxnSpPr>
            <a:cxnSpLocks/>
            <a:stCxn id="60" idx="3"/>
            <a:endCxn id="3" idx="0"/>
          </p:cNvCxnSpPr>
          <p:nvPr/>
        </p:nvCxnSpPr>
        <p:spPr>
          <a:xfrm flipH="1" flipV="1">
            <a:off x="6209211" y="1206548"/>
            <a:ext cx="4781191" cy="2876637"/>
          </a:xfrm>
          <a:prstGeom prst="bentConnector4">
            <a:avLst>
              <a:gd name="adj1" fmla="val -3019"/>
              <a:gd name="adj2" fmla="val 107947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Google Shape;246;g31b4ce767ce_4_0">
            <a:extLst>
              <a:ext uri="{FF2B5EF4-FFF2-40B4-BE49-F238E27FC236}">
                <a16:creationId xmlns:a16="http://schemas.microsoft.com/office/drawing/2014/main" id="{0F7FE0BA-8E45-70ED-FF91-9D5DF12A61A9}"/>
              </a:ext>
            </a:extLst>
          </p:cNvPr>
          <p:cNvSpPr txBox="1"/>
          <p:nvPr/>
        </p:nvSpPr>
        <p:spPr>
          <a:xfrm>
            <a:off x="2329221" y="3707603"/>
            <a:ext cx="1215000" cy="300052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suspicion de syphilis débutante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0" name="Connecteur droit avec flèche 119">
            <a:extLst>
              <a:ext uri="{FF2B5EF4-FFF2-40B4-BE49-F238E27FC236}">
                <a16:creationId xmlns:a16="http://schemas.microsoft.com/office/drawing/2014/main" id="{F121053D-12F0-1F53-29D3-35B8F7B4E119}"/>
              </a:ext>
            </a:extLst>
          </p:cNvPr>
          <p:cNvCxnSpPr>
            <a:cxnSpLocks/>
            <a:stCxn id="25" idx="2"/>
            <a:endCxn id="124" idx="0"/>
          </p:cNvCxnSpPr>
          <p:nvPr/>
        </p:nvCxnSpPr>
        <p:spPr>
          <a:xfrm>
            <a:off x="2897793" y="1977863"/>
            <a:ext cx="0" cy="410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necteur droit avec flèche 120">
            <a:extLst>
              <a:ext uri="{FF2B5EF4-FFF2-40B4-BE49-F238E27FC236}">
                <a16:creationId xmlns:a16="http://schemas.microsoft.com/office/drawing/2014/main" id="{7F3CB6BF-5E4E-4D0A-5287-C9B471E1FC37}"/>
              </a:ext>
            </a:extLst>
          </p:cNvPr>
          <p:cNvCxnSpPr>
            <a:cxnSpLocks/>
            <a:stCxn id="32" idx="2"/>
            <a:endCxn id="125" idx="0"/>
          </p:cNvCxnSpPr>
          <p:nvPr/>
        </p:nvCxnSpPr>
        <p:spPr>
          <a:xfrm>
            <a:off x="6331124" y="3750617"/>
            <a:ext cx="0" cy="496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Google Shape;265;g31b4ce767ce_4_0">
            <a:extLst>
              <a:ext uri="{FF2B5EF4-FFF2-40B4-BE49-F238E27FC236}">
                <a16:creationId xmlns:a16="http://schemas.microsoft.com/office/drawing/2014/main" id="{E56196C8-5B33-00F2-09B0-8240A2B8D247}"/>
              </a:ext>
            </a:extLst>
          </p:cNvPr>
          <p:cNvSpPr txBox="1"/>
          <p:nvPr/>
        </p:nvSpPr>
        <p:spPr>
          <a:xfrm>
            <a:off x="8571091" y="4296650"/>
            <a:ext cx="33502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267;g31b4ce767ce_4_0">
            <a:extLst>
              <a:ext uri="{FF2B5EF4-FFF2-40B4-BE49-F238E27FC236}">
                <a16:creationId xmlns:a16="http://schemas.microsoft.com/office/drawing/2014/main" id="{1CE021A7-5593-EB31-0F28-3818328DBED2}"/>
              </a:ext>
            </a:extLst>
          </p:cNvPr>
          <p:cNvSpPr txBox="1"/>
          <p:nvPr/>
        </p:nvSpPr>
        <p:spPr>
          <a:xfrm>
            <a:off x="7913446" y="4286704"/>
            <a:ext cx="30757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OUI</a:t>
            </a:r>
            <a:endParaRPr sz="75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246;g31b4ce767ce_4_0">
            <a:extLst>
              <a:ext uri="{FF2B5EF4-FFF2-40B4-BE49-F238E27FC236}">
                <a16:creationId xmlns:a16="http://schemas.microsoft.com/office/drawing/2014/main" id="{3F9A26A6-535D-E217-B665-22A8000DBC3D}"/>
              </a:ext>
            </a:extLst>
          </p:cNvPr>
          <p:cNvSpPr txBox="1"/>
          <p:nvPr/>
        </p:nvSpPr>
        <p:spPr>
          <a:xfrm>
            <a:off x="2290293" y="2388173"/>
            <a:ext cx="1215000" cy="415468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suspicion de syphilis débutante, répéter la sérologie une fois à J7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240;g31b4ce767ce_4_0">
            <a:extLst>
              <a:ext uri="{FF2B5EF4-FFF2-40B4-BE49-F238E27FC236}">
                <a16:creationId xmlns:a16="http://schemas.microsoft.com/office/drawing/2014/main" id="{6D1CFA92-7A44-9BF4-AA18-A305D083C7D3}"/>
              </a:ext>
            </a:extLst>
          </p:cNvPr>
          <p:cNvSpPr txBox="1"/>
          <p:nvPr/>
        </p:nvSpPr>
        <p:spPr>
          <a:xfrm>
            <a:off x="5723624" y="4247595"/>
            <a:ext cx="1215000" cy="3000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Facteur de risque d’infection récente?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6" name="Connecteur droit 125">
            <a:extLst>
              <a:ext uri="{FF2B5EF4-FFF2-40B4-BE49-F238E27FC236}">
                <a16:creationId xmlns:a16="http://schemas.microsoft.com/office/drawing/2014/main" id="{7308B3D5-B59A-286D-94F6-F5F21F236328}"/>
              </a:ext>
            </a:extLst>
          </p:cNvPr>
          <p:cNvCxnSpPr>
            <a:stCxn id="119" idx="0"/>
            <a:endCxn id="119" idx="0"/>
          </p:cNvCxnSpPr>
          <p:nvPr/>
        </p:nvCxnSpPr>
        <p:spPr>
          <a:xfrm>
            <a:off x="2936721" y="37076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necteur droit 126">
            <a:extLst>
              <a:ext uri="{FF2B5EF4-FFF2-40B4-BE49-F238E27FC236}">
                <a16:creationId xmlns:a16="http://schemas.microsoft.com/office/drawing/2014/main" id="{CFE8D9C0-5EA6-3C9A-8F26-11144A3F99D0}"/>
              </a:ext>
            </a:extLst>
          </p:cNvPr>
          <p:cNvCxnSpPr>
            <a:cxnSpLocks/>
            <a:endCxn id="10" idx="2"/>
          </p:cNvCxnSpPr>
          <p:nvPr/>
        </p:nvCxnSpPr>
        <p:spPr>
          <a:xfrm flipV="1">
            <a:off x="2936721" y="3519463"/>
            <a:ext cx="0" cy="1508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Google Shape;240;g31b4ce767ce_4_0">
            <a:extLst>
              <a:ext uri="{FF2B5EF4-FFF2-40B4-BE49-F238E27FC236}">
                <a16:creationId xmlns:a16="http://schemas.microsoft.com/office/drawing/2014/main" id="{1AFFD96B-09BD-1AAF-33C5-17244BE62BB5}"/>
              </a:ext>
            </a:extLst>
          </p:cNvPr>
          <p:cNvSpPr txBox="1"/>
          <p:nvPr/>
        </p:nvSpPr>
        <p:spPr>
          <a:xfrm>
            <a:off x="7160755" y="4690731"/>
            <a:ext cx="1215000" cy="4154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Facteur de risque de réinfection récente</a:t>
            </a:r>
          </a:p>
          <a:p>
            <a:pPr algn="ctr" defTabSz="685800"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et/ou ascension du TNT?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Connecteur : en angle 128">
            <a:extLst>
              <a:ext uri="{FF2B5EF4-FFF2-40B4-BE49-F238E27FC236}">
                <a16:creationId xmlns:a16="http://schemas.microsoft.com/office/drawing/2014/main" id="{5C9E8DF1-378A-0F37-FD4E-925986867F4F}"/>
              </a:ext>
            </a:extLst>
          </p:cNvPr>
          <p:cNvCxnSpPr>
            <a:cxnSpLocks/>
            <a:stCxn id="128" idx="2"/>
            <a:endCxn id="131" idx="1"/>
          </p:cNvCxnSpPr>
          <p:nvPr/>
        </p:nvCxnSpPr>
        <p:spPr>
          <a:xfrm rot="16200000" flipH="1">
            <a:off x="7780970" y="5093484"/>
            <a:ext cx="469830" cy="4952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Google Shape;265;g31b4ce767ce_4_0">
            <a:extLst>
              <a:ext uri="{FF2B5EF4-FFF2-40B4-BE49-F238E27FC236}">
                <a16:creationId xmlns:a16="http://schemas.microsoft.com/office/drawing/2014/main" id="{65A889C2-53CB-E432-96F5-9992DA56FA6E}"/>
              </a:ext>
            </a:extLst>
          </p:cNvPr>
          <p:cNvSpPr txBox="1"/>
          <p:nvPr/>
        </p:nvSpPr>
        <p:spPr>
          <a:xfrm>
            <a:off x="7235415" y="5699604"/>
            <a:ext cx="33502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>
                <a:solidFill>
                  <a:srgbClr val="000000"/>
                </a:solidFill>
                <a:sym typeface="Calibri"/>
              </a:rPr>
              <a:t>NON</a:t>
            </a:r>
            <a:endParaRPr sz="750" kern="0">
              <a:solidFill>
                <a:srgbClr val="000000"/>
              </a:solidFill>
              <a:sym typeface="Arial"/>
            </a:endParaRPr>
          </a:p>
        </p:txBody>
      </p:sp>
      <p:sp>
        <p:nvSpPr>
          <p:cNvPr id="131" name="Google Shape;267;g31b4ce767ce_4_0">
            <a:extLst>
              <a:ext uri="{FF2B5EF4-FFF2-40B4-BE49-F238E27FC236}">
                <a16:creationId xmlns:a16="http://schemas.microsoft.com/office/drawing/2014/main" id="{9516A0D6-12B3-6CEB-E616-2B661D9C60A5}"/>
              </a:ext>
            </a:extLst>
          </p:cNvPr>
          <p:cNvSpPr txBox="1"/>
          <p:nvPr/>
        </p:nvSpPr>
        <p:spPr>
          <a:xfrm>
            <a:off x="8263516" y="5483711"/>
            <a:ext cx="30757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OUI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cxnSp>
        <p:nvCxnSpPr>
          <p:cNvPr id="132" name="Connecteur droit 131">
            <a:extLst>
              <a:ext uri="{FF2B5EF4-FFF2-40B4-BE49-F238E27FC236}">
                <a16:creationId xmlns:a16="http://schemas.microsoft.com/office/drawing/2014/main" id="{22E96E9F-63D0-4DDA-0EAE-AA442204946D}"/>
              </a:ext>
            </a:extLst>
          </p:cNvPr>
          <p:cNvCxnSpPr>
            <a:cxnSpLocks/>
          </p:cNvCxnSpPr>
          <p:nvPr/>
        </p:nvCxnSpPr>
        <p:spPr>
          <a:xfrm flipH="1" flipV="1">
            <a:off x="2190071" y="2595907"/>
            <a:ext cx="108000" cy="1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droit avec flèche 132">
            <a:extLst>
              <a:ext uri="{FF2B5EF4-FFF2-40B4-BE49-F238E27FC236}">
                <a16:creationId xmlns:a16="http://schemas.microsoft.com/office/drawing/2014/main" id="{5A4EA38A-7663-3749-58A6-95EE27B1EC1C}"/>
              </a:ext>
            </a:extLst>
          </p:cNvPr>
          <p:cNvCxnSpPr>
            <a:cxnSpLocks/>
            <a:stCxn id="125" idx="1"/>
            <a:endCxn id="49" idx="3"/>
          </p:cNvCxnSpPr>
          <p:nvPr/>
        </p:nvCxnSpPr>
        <p:spPr>
          <a:xfrm flipH="1">
            <a:off x="3540956" y="4397621"/>
            <a:ext cx="2182668" cy="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avec flèche 133">
            <a:extLst>
              <a:ext uri="{FF2B5EF4-FFF2-40B4-BE49-F238E27FC236}">
                <a16:creationId xmlns:a16="http://schemas.microsoft.com/office/drawing/2014/main" id="{5DD054E2-FA7E-3916-7B19-51DE503C0207}"/>
              </a:ext>
            </a:extLst>
          </p:cNvPr>
          <p:cNvCxnSpPr>
            <a:cxnSpLocks/>
            <a:stCxn id="125" idx="2"/>
            <a:endCxn id="29" idx="0"/>
          </p:cNvCxnSpPr>
          <p:nvPr/>
        </p:nvCxnSpPr>
        <p:spPr>
          <a:xfrm>
            <a:off x="6331124" y="4547648"/>
            <a:ext cx="0" cy="346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Google Shape;267;g31b4ce767ce_4_0">
            <a:extLst>
              <a:ext uri="{FF2B5EF4-FFF2-40B4-BE49-F238E27FC236}">
                <a16:creationId xmlns:a16="http://schemas.microsoft.com/office/drawing/2014/main" id="{29FDA1CA-E72A-BA3E-A7CD-C3418ED5448B}"/>
              </a:ext>
            </a:extLst>
          </p:cNvPr>
          <p:cNvSpPr txBox="1"/>
          <p:nvPr/>
        </p:nvSpPr>
        <p:spPr>
          <a:xfrm>
            <a:off x="4553503" y="4305917"/>
            <a:ext cx="30757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OUI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136" name="Google Shape;265;g31b4ce767ce_4_0">
            <a:extLst>
              <a:ext uri="{FF2B5EF4-FFF2-40B4-BE49-F238E27FC236}">
                <a16:creationId xmlns:a16="http://schemas.microsoft.com/office/drawing/2014/main" id="{FE10F842-BC42-08AF-8169-1A935A9157E4}"/>
              </a:ext>
            </a:extLst>
          </p:cNvPr>
          <p:cNvSpPr txBox="1"/>
          <p:nvPr/>
        </p:nvSpPr>
        <p:spPr>
          <a:xfrm>
            <a:off x="6163612" y="4605530"/>
            <a:ext cx="33502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NON</a:t>
            </a:r>
            <a:endParaRPr sz="750" kern="0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137" name="Connecteur : en angle 136">
            <a:extLst>
              <a:ext uri="{FF2B5EF4-FFF2-40B4-BE49-F238E27FC236}">
                <a16:creationId xmlns:a16="http://schemas.microsoft.com/office/drawing/2014/main" id="{73AE46D7-5CA3-0E17-FDB3-D325BF8031E3}"/>
              </a:ext>
            </a:extLst>
          </p:cNvPr>
          <p:cNvCxnSpPr>
            <a:cxnSpLocks/>
          </p:cNvCxnSpPr>
          <p:nvPr/>
        </p:nvCxnSpPr>
        <p:spPr>
          <a:xfrm rot="5400000">
            <a:off x="4761272" y="4180878"/>
            <a:ext cx="165021" cy="29746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 : en angle 137">
            <a:extLst>
              <a:ext uri="{FF2B5EF4-FFF2-40B4-BE49-F238E27FC236}">
                <a16:creationId xmlns:a16="http://schemas.microsoft.com/office/drawing/2014/main" id="{E0CE6868-1D52-8850-0445-3BC6D56B190E}"/>
              </a:ext>
            </a:extLst>
          </p:cNvPr>
          <p:cNvCxnSpPr>
            <a:stCxn id="131" idx="3"/>
            <a:endCxn id="61" idx="2"/>
          </p:cNvCxnSpPr>
          <p:nvPr/>
        </p:nvCxnSpPr>
        <p:spPr>
          <a:xfrm flipV="1">
            <a:off x="8571091" y="5336801"/>
            <a:ext cx="505821" cy="2392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Connecteur droit avec flèche 138">
            <a:extLst>
              <a:ext uri="{FF2B5EF4-FFF2-40B4-BE49-F238E27FC236}">
                <a16:creationId xmlns:a16="http://schemas.microsoft.com/office/drawing/2014/main" id="{AB4886C3-449D-5C5B-D1DA-A24396850213}"/>
              </a:ext>
            </a:extLst>
          </p:cNvPr>
          <p:cNvCxnSpPr>
            <a:cxnSpLocks/>
          </p:cNvCxnSpPr>
          <p:nvPr/>
        </p:nvCxnSpPr>
        <p:spPr>
          <a:xfrm flipH="1">
            <a:off x="3356440" y="5831113"/>
            <a:ext cx="3878975" cy="4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Connecteur droit avec flèche 139">
            <a:extLst>
              <a:ext uri="{FF2B5EF4-FFF2-40B4-BE49-F238E27FC236}">
                <a16:creationId xmlns:a16="http://schemas.microsoft.com/office/drawing/2014/main" id="{643238EA-F5F4-15B4-9FD9-D81A7C4BC7F7}"/>
              </a:ext>
            </a:extLst>
          </p:cNvPr>
          <p:cNvCxnSpPr>
            <a:cxnSpLocks/>
            <a:endCxn id="30" idx="1"/>
          </p:cNvCxnSpPr>
          <p:nvPr/>
        </p:nvCxnSpPr>
        <p:spPr>
          <a:xfrm>
            <a:off x="9684411" y="4952471"/>
            <a:ext cx="90990" cy="3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ZoneTexte 140">
            <a:extLst>
              <a:ext uri="{FF2B5EF4-FFF2-40B4-BE49-F238E27FC236}">
                <a16:creationId xmlns:a16="http://schemas.microsoft.com/office/drawing/2014/main" id="{56B47A81-EF50-2E6F-4C35-83E27B93210D}"/>
              </a:ext>
            </a:extLst>
          </p:cNvPr>
          <p:cNvSpPr txBox="1"/>
          <p:nvPr/>
        </p:nvSpPr>
        <p:spPr>
          <a:xfrm>
            <a:off x="2280825" y="6023903"/>
            <a:ext cx="867969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 Préciser le contexte de la grossesse sur la prescription afin que le laboratoire effectue un test de confirmation (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</a:p>
          <a:p>
            <a:pPr algn="just"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 Ces examens sont en général effectués à l’initiative du biologiste</a:t>
            </a:r>
          </a:p>
          <a:p>
            <a:pPr algn="just"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(c) Les sérologies de contrôle doivent se faire de préférence dans le même laboratoire </a:t>
            </a:r>
          </a:p>
          <a:p>
            <a:pPr algn="just"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(d) La détermination de l’ancienneté de l’infection repose sur l’examen physique et l’interrogatoire : notion de syphilis antérieure chez la patiente ou chez son(sa) partenaire, de sérologies antérieures positives ou d’une séroconversion documentée, de syphilis traitée </a:t>
            </a:r>
          </a:p>
          <a:p>
            <a:pPr algn="just"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(e) Dans le doute, initier le traitement. </a:t>
            </a:r>
          </a:p>
          <a:p>
            <a:pPr algn="just">
              <a:buClr>
                <a:srgbClr val="000000"/>
              </a:buClr>
              <a:buSzPts val="1200"/>
            </a:pPr>
            <a:r>
              <a:rPr lang="fr-FR" sz="700" i="1" dirty="0">
                <a:latin typeface="Calibri"/>
                <a:ea typeface="Calibri"/>
                <a:cs typeface="Calibri"/>
                <a:sym typeface="Calibri"/>
              </a:rPr>
              <a:t>TT : test </a:t>
            </a:r>
            <a:r>
              <a:rPr lang="fr-FR" sz="700" i="1" dirty="0" err="1"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i="1" dirty="0">
                <a:latin typeface="Calibri"/>
                <a:ea typeface="Calibri"/>
                <a:cs typeface="Calibri"/>
                <a:sym typeface="Calibri"/>
              </a:rPr>
              <a:t>, TNT : test non </a:t>
            </a:r>
            <a:r>
              <a:rPr lang="fr-FR" sz="700" i="1" dirty="0" err="1"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i="1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06BBEB21-2571-69A0-954F-A98844E37BBA}"/>
              </a:ext>
            </a:extLst>
          </p:cNvPr>
          <p:cNvSpPr/>
          <p:nvPr/>
        </p:nvSpPr>
        <p:spPr>
          <a:xfrm>
            <a:off x="-54591" y="0"/>
            <a:ext cx="12250367" cy="365760"/>
          </a:xfrm>
          <a:prstGeom prst="rect">
            <a:avLst/>
          </a:prstGeom>
          <a:solidFill>
            <a:srgbClr val="009B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3" name="Picture 2" descr="CNGOF - Pari(s) Santé Femmes 2025">
            <a:extLst>
              <a:ext uri="{FF2B5EF4-FFF2-40B4-BE49-F238E27FC236}">
                <a16:creationId xmlns:a16="http://schemas.microsoft.com/office/drawing/2014/main" id="{14C87381-1E4E-2EE7-9F57-C595800AF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066" y="576945"/>
            <a:ext cx="1429882" cy="41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55016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520</Words>
  <Application>Microsoft Office PowerPoint</Application>
  <PresentationFormat>Grand écran</PresentationFormat>
  <Paragraphs>113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Delphine Page</dc:creator>
  <cp:lastModifiedBy>Delphine Page</cp:lastModifiedBy>
  <cp:revision>5</cp:revision>
  <cp:lastPrinted>2026-01-30T09:39:32Z</cp:lastPrinted>
  <dcterms:created xsi:type="dcterms:W3CDTF">2026-01-30T08:32:01Z</dcterms:created>
  <dcterms:modified xsi:type="dcterms:W3CDTF">2026-01-30T09:40:31Z</dcterms:modified>
</cp:coreProperties>
</file>