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302" r:id="rId2"/>
    <p:sldId id="303" r:id="rId3"/>
    <p:sldId id="350" r:id="rId4"/>
    <p:sldId id="305" r:id="rId5"/>
    <p:sldId id="342" r:id="rId6"/>
    <p:sldId id="348" r:id="rId7"/>
    <p:sldId id="349" r:id="rId8"/>
    <p:sldId id="306" r:id="rId9"/>
    <p:sldId id="316" r:id="rId10"/>
    <p:sldId id="352" r:id="rId11"/>
    <p:sldId id="344" r:id="rId12"/>
    <p:sldId id="345" r:id="rId13"/>
    <p:sldId id="319" r:id="rId14"/>
    <p:sldId id="321" r:id="rId15"/>
    <p:sldId id="355" r:id="rId16"/>
    <p:sldId id="356" r:id="rId17"/>
    <p:sldId id="346" r:id="rId18"/>
    <p:sldId id="330" r:id="rId19"/>
    <p:sldId id="334" r:id="rId20"/>
    <p:sldId id="333" r:id="rId21"/>
    <p:sldId id="337" r:id="rId22"/>
    <p:sldId id="339" r:id="rId23"/>
    <p:sldId id="340" r:id="rId24"/>
    <p:sldId id="354" r:id="rId25"/>
    <p:sldId id="351" r:id="rId26"/>
    <p:sldId id="357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52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68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6" autoAdjust="0"/>
    <p:restoredTop sz="93509" autoAdjust="0"/>
  </p:normalViewPr>
  <p:slideViewPr>
    <p:cSldViewPr snapToGrid="0" snapToObjects="1">
      <p:cViewPr varScale="1">
        <p:scale>
          <a:sx n="56" d="100"/>
          <a:sy n="56" d="100"/>
        </p:scale>
        <p:origin x="1254" y="78"/>
      </p:cViewPr>
      <p:guideLst>
        <p:guide orient="horz" pos="1752"/>
        <p:guide pos="2880"/>
      </p:guideLst>
    </p:cSldViewPr>
  </p:slideViewPr>
  <p:outlineViewPr>
    <p:cViewPr>
      <p:scale>
        <a:sx n="33" d="100"/>
        <a:sy n="33" d="100"/>
      </p:scale>
      <p:origin x="0" y="97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0BEE56-73E0-0B47-AA99-FC8DFFA60AC2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D222F-F3DE-F743-9BED-CDD83F9A30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3852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102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454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985"/>
            <a:ext cx="5486400" cy="411304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310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0834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985"/>
            <a:ext cx="5486400" cy="411304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2605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3730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985"/>
            <a:ext cx="5486400" cy="411304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7512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092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985"/>
            <a:ext cx="5486400" cy="411304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924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155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08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985"/>
            <a:ext cx="5486400" cy="411304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4659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985"/>
            <a:ext cx="5486400" cy="411304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9271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AD222F-F3DE-F743-9BED-CDD83F9A3079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50590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AD222F-F3DE-F743-9BED-CDD83F9A3079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26155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6788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153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D6ADD-5137-4B0A-BA9C-982EC8FF9746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13789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fr-FR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897906" y="0"/>
            <a:ext cx="1123235" cy="104110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848900" y="46177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713664" y="5614916"/>
            <a:ext cx="5605284" cy="1209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300"/>
              </a:spcBef>
              <a:buSzPct val="110000"/>
            </a:pPr>
            <a:r>
              <a:rPr lang="fr-FR" dirty="0">
                <a:solidFill>
                  <a:schemeClr val="bg1">
                    <a:lumMod val="50000"/>
                  </a:schemeClr>
                </a:solidFill>
                <a:latin typeface="News Gothic MT" charset="0"/>
                <a:ea typeface="ＭＳ Ｐゴシック" charset="0"/>
              </a:rPr>
              <a:t>Jeu de diapositives réalisées par le comité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buSzPct val="110000"/>
            </a:pPr>
            <a:r>
              <a:rPr lang="fr-FR" dirty="0">
                <a:solidFill>
                  <a:schemeClr val="bg1">
                    <a:lumMod val="50000"/>
                  </a:schemeClr>
                </a:solidFill>
                <a:latin typeface="News Gothic MT" charset="0"/>
                <a:ea typeface="ＭＳ Ｐゴシック" charset="0"/>
              </a:rPr>
              <a:t>des référentiels de la SPILF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buSzPct val="110000"/>
            </a:pPr>
            <a:r>
              <a:rPr lang="fr-FR" dirty="0">
                <a:solidFill>
                  <a:schemeClr val="bg1">
                    <a:lumMod val="50000"/>
                  </a:schemeClr>
                </a:solidFill>
                <a:latin typeface="News Gothic MT" charset="0"/>
                <a:ea typeface="ＭＳ Ｐゴシック" charset="0"/>
              </a:rPr>
              <a:t>Validé le 19/9/18 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buSzPct val="110000"/>
            </a:pPr>
            <a:endParaRPr lang="fr-FR" dirty="0">
              <a:solidFill>
                <a:schemeClr val="bg1">
                  <a:lumMod val="50000"/>
                </a:schemeClr>
              </a:solidFill>
              <a:latin typeface="News Gothic MT" charset="0"/>
              <a:ea typeface="ＭＳ Ｐゴシック" charset="0"/>
            </a:endParaRP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655AD0A7-A3F3-7F16-A14D-C75127A4CFD3}"/>
              </a:ext>
            </a:extLst>
          </p:cNvPr>
          <p:cNvGrpSpPr/>
          <p:nvPr/>
        </p:nvGrpSpPr>
        <p:grpSpPr>
          <a:xfrm>
            <a:off x="0" y="-1"/>
            <a:ext cx="9144000" cy="1205713"/>
            <a:chOff x="0" y="-1"/>
            <a:chExt cx="9144000" cy="120571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1CD9096-6652-F4D0-3938-E3314E51472C}"/>
                </a:ext>
              </a:extLst>
            </p:cNvPr>
            <p:cNvSpPr/>
            <p:nvPr userDrawn="1"/>
          </p:nvSpPr>
          <p:spPr>
            <a:xfrm>
              <a:off x="7601594" y="-1"/>
              <a:ext cx="1542406" cy="1205713"/>
            </a:xfrm>
            <a:prstGeom prst="rect">
              <a:avLst/>
            </a:prstGeom>
            <a:solidFill>
              <a:srgbClr val="FAFE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C9E25F6-5F2A-9478-FD7F-A74AF23289DF}"/>
                </a:ext>
              </a:extLst>
            </p:cNvPr>
            <p:cNvSpPr/>
            <p:nvPr userDrawn="1"/>
          </p:nvSpPr>
          <p:spPr>
            <a:xfrm>
              <a:off x="0" y="0"/>
              <a:ext cx="9144000" cy="275129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16000"/>
              <a:r>
                <a:rPr lang="fr-FR" sz="1200" b="1" dirty="0">
                  <a:latin typeface="News Gothic MT (Corps)"/>
                </a:rPr>
                <a:t>Document </a:t>
              </a:r>
              <a:r>
                <a:rPr lang="fr-FR" sz="1200" b="1" kern="0" dirty="0">
                  <a:effectLst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potentiellement </a:t>
              </a:r>
              <a:r>
                <a:rPr lang="fr-FR" sz="1200" b="1" dirty="0">
                  <a:latin typeface="News Gothic MT (Corps)"/>
                </a:rPr>
                <a:t>obsolète. </a:t>
              </a:r>
              <a:r>
                <a:rPr lang="fr-FR" sz="1200" b="1" kern="0" dirty="0">
                  <a:effectLst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Consultez l'application smartphone pour la dernière mise à jour</a:t>
              </a:r>
              <a:r>
                <a:rPr lang="fr-FR" sz="1200" b="1" dirty="0">
                  <a:latin typeface="News Gothic MT (Corps)"/>
                </a:rPr>
                <a:t>.</a:t>
              </a:r>
            </a:p>
          </p:txBody>
        </p:sp>
        <p:pic>
          <p:nvPicPr>
            <p:cNvPr id="7" name="Image 6">
              <a:extLst>
                <a:ext uri="{FF2B5EF4-FFF2-40B4-BE49-F238E27FC236}">
                  <a16:creationId xmlns:a16="http://schemas.microsoft.com/office/drawing/2014/main" id="{48A76866-A499-FAEC-1D99-BCF674D314E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2643" y="64734"/>
              <a:ext cx="1076241" cy="1076241"/>
            </a:xfrm>
            <a:prstGeom prst="rect">
              <a:avLst/>
            </a:prstGeom>
          </p:spPr>
        </p:pic>
      </p:grpSp>
      <p:sp>
        <p:nvSpPr>
          <p:cNvPr id="3635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57924" y="1193362"/>
            <a:ext cx="7683500" cy="3794920"/>
          </a:xfrm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GB" sz="3600" b="1" dirty="0">
                <a:solidFill>
                  <a:srgbClr val="28688E"/>
                </a:solidFill>
              </a:rPr>
              <a:t>Prise en charge des </a:t>
            </a:r>
            <a:r>
              <a:rPr lang="en-GB" sz="3600" b="1" dirty="0" err="1">
                <a:solidFill>
                  <a:srgbClr val="28688E"/>
                </a:solidFill>
              </a:rPr>
              <a:t>méningites</a:t>
            </a:r>
            <a:r>
              <a:rPr lang="en-GB" sz="3600" b="1" dirty="0">
                <a:solidFill>
                  <a:srgbClr val="28688E"/>
                </a:solidFill>
              </a:rPr>
              <a:t> </a:t>
            </a:r>
            <a:r>
              <a:rPr lang="en-GB" sz="3600" b="1" dirty="0" err="1">
                <a:solidFill>
                  <a:srgbClr val="28688E"/>
                </a:solidFill>
              </a:rPr>
              <a:t>bactériennes</a:t>
            </a:r>
            <a:r>
              <a:rPr lang="en-GB" sz="3600" b="1" dirty="0">
                <a:solidFill>
                  <a:srgbClr val="28688E"/>
                </a:solidFill>
              </a:rPr>
              <a:t> </a:t>
            </a:r>
            <a:r>
              <a:rPr lang="en-GB" sz="3600" b="1" dirty="0" err="1">
                <a:solidFill>
                  <a:srgbClr val="28688E"/>
                </a:solidFill>
              </a:rPr>
              <a:t>aigu</a:t>
            </a:r>
            <a:r>
              <a:rPr lang="en-GB" altLang="ja-JP" sz="3600" b="1" dirty="0" err="1">
                <a:solidFill>
                  <a:srgbClr val="28688E"/>
                </a:solidFill>
                <a:ea typeface="ＭＳ Ｐゴシック" pitchFamily="16" charset="-128"/>
              </a:rPr>
              <a:t>ës</a:t>
            </a:r>
            <a:r>
              <a:rPr lang="en-GB" altLang="ja-JP" sz="3600" b="1" dirty="0">
                <a:solidFill>
                  <a:srgbClr val="28688E"/>
                </a:solidFill>
                <a:ea typeface="ＭＳ Ｐゴシック" pitchFamily="16" charset="-128"/>
              </a:rPr>
              <a:t> </a:t>
            </a:r>
            <a:br>
              <a:rPr lang="en-GB" altLang="ja-JP" sz="3600" b="1" dirty="0">
                <a:solidFill>
                  <a:srgbClr val="28688E"/>
                </a:solidFill>
                <a:ea typeface="ＭＳ Ｐゴシック" pitchFamily="16" charset="-128"/>
              </a:rPr>
            </a:br>
            <a:r>
              <a:rPr lang="en-GB" altLang="ja-JP" sz="3600" b="1" dirty="0" err="1">
                <a:solidFill>
                  <a:srgbClr val="28688E"/>
                </a:solidFill>
                <a:ea typeface="ＭＳ Ｐゴシック" pitchFamily="16" charset="-128"/>
              </a:rPr>
              <a:t>communautaires</a:t>
            </a:r>
            <a:r>
              <a:rPr lang="en-GB" altLang="ja-JP" sz="3600" b="1" dirty="0">
                <a:solidFill>
                  <a:srgbClr val="28688E"/>
                </a:solidFill>
                <a:ea typeface="ＭＳ Ｐゴシック" pitchFamily="16" charset="-128"/>
              </a:rPr>
              <a:t> </a:t>
            </a:r>
            <a:br>
              <a:rPr lang="en-GB" altLang="ja-JP" sz="3600" b="1" dirty="0">
                <a:solidFill>
                  <a:srgbClr val="28688E"/>
                </a:solidFill>
                <a:ea typeface="ＭＳ Ｐゴシック" pitchFamily="16" charset="-128"/>
              </a:rPr>
            </a:br>
            <a:r>
              <a:rPr lang="en-GB" altLang="ja-JP" sz="3600" b="1" dirty="0">
                <a:solidFill>
                  <a:srgbClr val="28688E"/>
                </a:solidFill>
                <a:ea typeface="ＭＳ Ｐゴシック" pitchFamily="16" charset="-128"/>
              </a:rPr>
              <a:t>(à </a:t>
            </a:r>
            <a:r>
              <a:rPr lang="en-GB" altLang="ja-JP" sz="3600" b="1" dirty="0" err="1">
                <a:solidFill>
                  <a:srgbClr val="28688E"/>
                </a:solidFill>
                <a:ea typeface="ＭＳ Ｐゴシック" pitchFamily="16" charset="-128"/>
              </a:rPr>
              <a:t>l’exclusion</a:t>
            </a:r>
            <a:r>
              <a:rPr lang="en-GB" altLang="ja-JP" sz="3600" b="1" dirty="0">
                <a:solidFill>
                  <a:srgbClr val="28688E"/>
                </a:solidFill>
                <a:ea typeface="ＭＳ Ｐゴシック" pitchFamily="16" charset="-128"/>
              </a:rPr>
              <a:t> du nouveau-né)</a:t>
            </a:r>
            <a:br>
              <a:rPr lang="en-GB" altLang="ja-JP" sz="3600" b="1" dirty="0">
                <a:solidFill>
                  <a:srgbClr val="C00000"/>
                </a:solidFill>
                <a:ea typeface="ＭＳ Ｐゴシック" pitchFamily="16" charset="-128"/>
              </a:rPr>
            </a:br>
            <a:br>
              <a:rPr lang="en-GB" altLang="ja-JP" sz="3600" b="1" dirty="0">
                <a:solidFill>
                  <a:srgbClr val="C00000"/>
                </a:solidFill>
                <a:ea typeface="ＭＳ Ｐゴシック" pitchFamily="16" charset="-128"/>
              </a:rPr>
            </a:br>
            <a:r>
              <a:rPr lang="fr-FR" sz="2700" cap="all" dirty="0"/>
              <a:t>ACTUALISATION 2017 </a:t>
            </a:r>
            <a:br>
              <a:rPr lang="fr-FR" sz="2700" dirty="0"/>
            </a:br>
            <a:r>
              <a:rPr lang="fr-FR" sz="2700" cap="all" dirty="0"/>
              <a:t>de La Conférence de Consensus 2008</a:t>
            </a:r>
            <a:br>
              <a:rPr lang="fr-FR" sz="2700" cap="all" dirty="0"/>
            </a:br>
            <a:endParaRPr lang="en-GB" sz="27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957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266021"/>
            <a:ext cx="8198125" cy="800779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FR" sz="3200" dirty="0">
                <a:solidFill>
                  <a:srgbClr val="28688E"/>
                </a:solidFill>
              </a:rPr>
              <a:t>Traitement de 1</a:t>
            </a:r>
            <a:r>
              <a:rPr lang="fr-FR" sz="3200" baseline="30000" dirty="0">
                <a:solidFill>
                  <a:srgbClr val="28688E"/>
                </a:solidFill>
              </a:rPr>
              <a:t>ère</a:t>
            </a:r>
            <a:r>
              <a:rPr lang="fr-FR" sz="3200" dirty="0">
                <a:solidFill>
                  <a:srgbClr val="28688E"/>
                </a:solidFill>
              </a:rPr>
              <a:t> intention (2)</a:t>
            </a:r>
          </a:p>
        </p:txBody>
      </p:sp>
      <p:graphicFrame>
        <p:nvGraphicFramePr>
          <p:cNvPr id="301139" name="Group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007945"/>
              </p:ext>
            </p:extLst>
          </p:nvPr>
        </p:nvGraphicFramePr>
        <p:xfrm>
          <a:off x="327025" y="1598612"/>
          <a:ext cx="8671223" cy="3576638"/>
        </p:xfrm>
        <a:graphic>
          <a:graphicData uri="http://schemas.openxmlformats.org/drawingml/2006/table">
            <a:tbl>
              <a:tblPr/>
              <a:tblGrid>
                <a:gridCol w="2301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16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58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019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Examen Direct LCS positif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Antibiotique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Dose/jour*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Modalités administration IV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019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CG + (pneumocoque)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Céfotaxime</a:t>
                      </a: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ou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Ceftriaxone</a:t>
                      </a: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300 mg/kg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 mg/kg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perfusions ou continue**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ou 2 perfusions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019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CG - (méningocoque)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BG - (</a:t>
                      </a:r>
                      <a:r>
                        <a:rPr kumimoji="0" lang="fr-FR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H. </a:t>
                      </a:r>
                      <a:r>
                        <a:rPr kumimoji="0" lang="fr-FR" sz="16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influenzae</a:t>
                      </a: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Céfotaxime</a:t>
                      </a: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ou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Ceftriaxone</a:t>
                      </a: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 mg/kg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 mg/kg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perfusions ou continue**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ou 2 perfusions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019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BG + (</a:t>
                      </a:r>
                      <a:r>
                        <a:rPr kumimoji="0" lang="fr-FR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Listeria</a:t>
                      </a: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Amoxicilline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Gentamicine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 mg/kg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5*** mg/kg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perfusions ou continue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perfusion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587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BG - (</a:t>
                      </a:r>
                      <a:r>
                        <a:rPr kumimoji="0" lang="fr-FR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E. coli</a:t>
                      </a: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Céfotaxime</a:t>
                      </a: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ou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Ceftriaxone</a:t>
                      </a: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200mg/kg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 mg/kg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perfusions ou continue**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ou 2 perfusions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01135" name="Text Box 79"/>
          <p:cNvSpPr txBox="1">
            <a:spLocks noChangeArrowheads="1"/>
          </p:cNvSpPr>
          <p:nvPr/>
        </p:nvSpPr>
        <p:spPr bwMode="auto">
          <a:xfrm>
            <a:off x="312738" y="5175250"/>
            <a:ext cx="9054082" cy="11141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"/>
              </a:spcBef>
              <a:spcAft>
                <a:spcPct val="0"/>
              </a:spcAft>
            </a:pPr>
            <a:r>
              <a:rPr lang="fr-FR" sz="1600" dirty="0"/>
              <a:t>* dose </a:t>
            </a:r>
            <a:r>
              <a:rPr lang="fr-FR" sz="1600" b="0" dirty="0"/>
              <a:t>maximale enfant : </a:t>
            </a:r>
            <a:r>
              <a:rPr lang="fr-FR" sz="1600" b="0" dirty="0" err="1"/>
              <a:t>céfotaxime</a:t>
            </a:r>
            <a:r>
              <a:rPr lang="fr-FR" sz="1600" b="0" dirty="0"/>
              <a:t> = 12 g/j ; </a:t>
            </a:r>
            <a:r>
              <a:rPr lang="fr-FR" sz="1600" b="0" dirty="0" err="1"/>
              <a:t>ceftriaxone</a:t>
            </a:r>
            <a:r>
              <a:rPr lang="fr-FR" sz="1600" b="0" dirty="0"/>
              <a:t> = 4 g/j</a:t>
            </a:r>
          </a:p>
          <a:p>
            <a:pPr>
              <a:spcBef>
                <a:spcPct val="5000"/>
              </a:spcBef>
              <a:spcAft>
                <a:spcPct val="0"/>
              </a:spcAft>
            </a:pPr>
            <a:r>
              <a:rPr lang="fr-FR" sz="1600" b="0" dirty="0"/>
              <a:t>** si perfusion continue, dose de charge de 50 mg/kg sur 1h</a:t>
            </a:r>
          </a:p>
          <a:p>
            <a:pPr>
              <a:spcBef>
                <a:spcPct val="5000"/>
              </a:spcBef>
              <a:spcAft>
                <a:spcPct val="0"/>
              </a:spcAft>
            </a:pPr>
            <a:r>
              <a:rPr lang="fr-FR" sz="1600" dirty="0"/>
              <a:t>*** 5-8 mg/kg chez l’enfant</a:t>
            </a:r>
          </a:p>
          <a:p>
            <a:pPr>
              <a:spcBef>
                <a:spcPct val="5000"/>
              </a:spcBef>
              <a:spcAft>
                <a:spcPct val="0"/>
              </a:spcAft>
            </a:pPr>
            <a:endParaRPr lang="fr-FR" sz="1600" b="0" dirty="0"/>
          </a:p>
        </p:txBody>
      </p:sp>
    </p:spTree>
    <p:extLst>
      <p:ext uri="{BB962C8B-B14F-4D97-AF65-F5344CB8AC3E}">
        <p14:creationId xmlns:p14="http://schemas.microsoft.com/office/powerpoint/2010/main" val="3875382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203200"/>
            <a:ext cx="8042276" cy="93653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2800" dirty="0">
                <a:solidFill>
                  <a:srgbClr val="28688E"/>
                </a:solidFill>
              </a:rPr>
              <a:t>Doses de </a:t>
            </a:r>
            <a:r>
              <a:rPr lang="fr-FR" sz="2800" dirty="0" err="1">
                <a:solidFill>
                  <a:srgbClr val="28688E"/>
                </a:solidFill>
              </a:rPr>
              <a:t>céfotaxime</a:t>
            </a:r>
            <a:r>
              <a:rPr lang="fr-FR" sz="2800" dirty="0">
                <a:solidFill>
                  <a:srgbClr val="28688E"/>
                </a:solidFill>
              </a:rPr>
              <a:t> et de </a:t>
            </a:r>
            <a:r>
              <a:rPr lang="fr-FR" sz="2800" dirty="0" err="1">
                <a:solidFill>
                  <a:srgbClr val="28688E"/>
                </a:solidFill>
              </a:rPr>
              <a:t>ceftriaxone</a:t>
            </a:r>
            <a:r>
              <a:rPr lang="fr-FR" sz="2800" dirty="0">
                <a:solidFill>
                  <a:srgbClr val="28688E"/>
                </a:solidFill>
              </a:rPr>
              <a:t> </a:t>
            </a:r>
            <a:br>
              <a:rPr lang="fr-FR" sz="2800" dirty="0">
                <a:solidFill>
                  <a:srgbClr val="28688E"/>
                </a:solidFill>
              </a:rPr>
            </a:br>
            <a:r>
              <a:rPr lang="fr-FR" sz="2800" dirty="0">
                <a:solidFill>
                  <a:srgbClr val="28688E"/>
                </a:solidFill>
              </a:rPr>
              <a:t>en cas d’insuffisance rénale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3859305"/>
          </a:xfrm>
        </p:spPr>
        <p:txBody>
          <a:bodyPr>
            <a:normAutofit fontScale="85000" lnSpcReduction="10000"/>
          </a:bodyPr>
          <a:lstStyle/>
          <a:p>
            <a:r>
              <a:rPr lang="fr-FR" dirty="0">
                <a:solidFill>
                  <a:schemeClr val="tx1"/>
                </a:solidFill>
              </a:rPr>
              <a:t>Pas d’adaptation des doses les 24 premières heures quelle que soit la valeur du débit de filtration glomérulaire (DFG)</a:t>
            </a:r>
          </a:p>
          <a:p>
            <a:r>
              <a:rPr lang="fr-FR" dirty="0">
                <a:solidFill>
                  <a:schemeClr val="tx1"/>
                </a:solidFill>
              </a:rPr>
              <a:t>Adaptation des doses au-delà de 24h en fonction du DFG</a:t>
            </a:r>
          </a:p>
          <a:p>
            <a:pPr marL="0" indent="0"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FR" dirty="0"/>
          </a:p>
          <a:p>
            <a:endParaRPr lang="fr-FR" dirty="0">
              <a:solidFill>
                <a:schemeClr val="tx1"/>
              </a:solidFill>
            </a:endParaRPr>
          </a:p>
          <a:p>
            <a:r>
              <a:rPr lang="fr-FR" dirty="0">
                <a:solidFill>
                  <a:schemeClr val="tx1"/>
                </a:solidFill>
              </a:rPr>
              <a:t>Doses habituelles pour un patient en </a:t>
            </a:r>
            <a:r>
              <a:rPr lang="fr-FR" dirty="0" err="1">
                <a:solidFill>
                  <a:schemeClr val="tx1"/>
                </a:solidFill>
              </a:rPr>
              <a:t>hémofiltration</a:t>
            </a:r>
            <a:r>
              <a:rPr lang="fr-FR" dirty="0">
                <a:solidFill>
                  <a:schemeClr val="tx1"/>
                </a:solidFill>
              </a:rPr>
              <a:t> continue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531028"/>
              </p:ext>
            </p:extLst>
          </p:nvPr>
        </p:nvGraphicFramePr>
        <p:xfrm>
          <a:off x="549275" y="3217545"/>
          <a:ext cx="8042275" cy="1116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2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81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90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465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DFG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   30 &lt; DFG</a:t>
                      </a:r>
                      <a:r>
                        <a:rPr lang="fr-FR" baseline="0" dirty="0"/>
                        <a:t> </a:t>
                      </a:r>
                      <a:r>
                        <a:rPr lang="fr-FR" u="none" dirty="0"/>
                        <a:t>≤ </a:t>
                      </a:r>
                      <a:r>
                        <a:rPr lang="fr-FR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15 &lt; DFG </a:t>
                      </a:r>
                      <a:r>
                        <a:rPr lang="fr-FR" u="none" dirty="0"/>
                        <a:t>≤ </a:t>
                      </a:r>
                      <a:r>
                        <a:rPr lang="fr-FR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  DFG </a:t>
                      </a:r>
                      <a:r>
                        <a:rPr lang="fr-FR" u="none" dirty="0"/>
                        <a:t>≤ </a:t>
                      </a:r>
                      <a:r>
                        <a:rPr lang="fr-FR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/>
                        <a:t>Céfotaxime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225 mg/kg/j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150 mg/kg/j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75 mg/kg/j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/>
                        <a:t>Ceftriaxone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100 mg/kg/j</a:t>
                      </a:r>
                      <a:r>
                        <a:rPr lang="fr-FR" baseline="0" dirty="0"/>
                        <a:t> en 2 x/j</a:t>
                      </a:r>
                      <a:r>
                        <a:rPr lang="fr-FR" dirty="0"/>
                        <a:t>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dirty="0"/>
                        <a:t>50 mg/kg/j en 1x/j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8184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9572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2800" dirty="0">
                <a:solidFill>
                  <a:srgbClr val="28688E"/>
                </a:solidFill>
              </a:rPr>
              <a:t>Traitement de 1</a:t>
            </a:r>
            <a:r>
              <a:rPr lang="fr-FR" sz="2800" baseline="30000" dirty="0">
                <a:solidFill>
                  <a:srgbClr val="28688E"/>
                </a:solidFill>
              </a:rPr>
              <a:t>ère</a:t>
            </a:r>
            <a:r>
              <a:rPr lang="fr-FR" sz="2800" dirty="0">
                <a:solidFill>
                  <a:srgbClr val="28688E"/>
                </a:solidFill>
              </a:rPr>
              <a:t> intention en cas </a:t>
            </a:r>
            <a:br>
              <a:rPr lang="fr-FR" sz="2800" dirty="0">
                <a:solidFill>
                  <a:srgbClr val="28688E"/>
                </a:solidFill>
              </a:rPr>
            </a:br>
            <a:r>
              <a:rPr lang="fr-FR" sz="2800" dirty="0">
                <a:solidFill>
                  <a:srgbClr val="28688E"/>
                </a:solidFill>
              </a:rPr>
              <a:t>d’allergie aux béta-</a:t>
            </a:r>
            <a:r>
              <a:rPr lang="fr-FR" sz="2800" dirty="0" err="1">
                <a:solidFill>
                  <a:srgbClr val="28688E"/>
                </a:solidFill>
              </a:rPr>
              <a:t>lactamines</a:t>
            </a:r>
            <a:endParaRPr lang="fr-FR" sz="2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6728880"/>
              </p:ext>
            </p:extLst>
          </p:nvPr>
        </p:nvGraphicFramePr>
        <p:xfrm>
          <a:off x="549275" y="1765300"/>
          <a:ext cx="8042276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8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4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Examen direct/PCR</a:t>
                      </a:r>
                      <a:r>
                        <a:rPr lang="fr-FR" baseline="0" dirty="0"/>
                        <a:t> positifs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Antibiotique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Suspicion</a:t>
                      </a:r>
                      <a:r>
                        <a:rPr lang="fr-FR" baseline="0" dirty="0"/>
                        <a:t> pneumocoque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Vancomycine ET rifampicine</a:t>
                      </a:r>
                    </a:p>
                    <a:p>
                      <a:r>
                        <a:rPr lang="fr-FR" dirty="0"/>
                        <a:t>Alternative : </a:t>
                      </a:r>
                      <a:r>
                        <a:rPr lang="fr-FR" dirty="0" err="1"/>
                        <a:t>méropenème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Suspicion</a:t>
                      </a:r>
                      <a:r>
                        <a:rPr lang="fr-FR" baseline="0" dirty="0"/>
                        <a:t> méningocoque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Ciprofloxacine</a:t>
                      </a:r>
                      <a:r>
                        <a:rPr lang="fr-FR" baseline="0" dirty="0"/>
                        <a:t> OU rifampicine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Suspicion</a:t>
                      </a:r>
                      <a:r>
                        <a:rPr lang="fr-FR" baseline="0" dirty="0"/>
                        <a:t> listériose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Triméthoprime-sulfaméthoxazole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Suspicion</a:t>
                      </a:r>
                      <a:r>
                        <a:rPr lang="fr-FR" baseline="0" dirty="0"/>
                        <a:t> </a:t>
                      </a:r>
                      <a:r>
                        <a:rPr lang="fr-FR" i="1" baseline="0" dirty="0"/>
                        <a:t>H. influenzae</a:t>
                      </a:r>
                      <a:endParaRPr lang="fr-FR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Ciprofloxacine</a:t>
                      </a:r>
                      <a:r>
                        <a:rPr lang="fr-FR" baseline="0" dirty="0"/>
                        <a:t> 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026632"/>
              </p:ext>
            </p:extLst>
          </p:nvPr>
        </p:nvGraphicFramePr>
        <p:xfrm>
          <a:off x="549275" y="4254499"/>
          <a:ext cx="8042276" cy="14479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5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76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385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Examen direct/PCR</a:t>
                      </a:r>
                      <a:r>
                        <a:rPr lang="fr-FR" baseline="0" dirty="0"/>
                        <a:t> négatifs           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Antibiotique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074">
                <a:tc>
                  <a:txBody>
                    <a:bodyPr/>
                    <a:lstStyle/>
                    <a:p>
                      <a:r>
                        <a:rPr lang="fr-FR" dirty="0"/>
                        <a:t>Sans argument pour listériose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Vancomycine ET rifampicine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074">
                <a:tc>
                  <a:txBody>
                    <a:bodyPr/>
                    <a:lstStyle/>
                    <a:p>
                      <a:r>
                        <a:rPr lang="fr-FR" dirty="0"/>
                        <a:t>Avec arguments pour listériose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Vancomycine ET rifampicine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ET </a:t>
                      </a:r>
                      <a:r>
                        <a:rPr lang="fr-FR" dirty="0" err="1"/>
                        <a:t>triméthoprime-sulfaméthoxazole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9775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49275" y="107576"/>
            <a:ext cx="8042276" cy="794124"/>
          </a:xfrm>
        </p:spPr>
        <p:txBody>
          <a:bodyPr>
            <a:normAutofit/>
          </a:bodyPr>
          <a:lstStyle/>
          <a:p>
            <a:r>
              <a:rPr lang="fr-FR" sz="3200" dirty="0"/>
              <a:t>Indication de la corticothérapie </a:t>
            </a:r>
            <a:endParaRPr lang="fr-FR" sz="3200" dirty="0">
              <a:solidFill>
                <a:srgbClr val="C00000"/>
              </a:solidFill>
            </a:endParaRPr>
          </a:p>
        </p:txBody>
      </p:sp>
      <p:sp>
        <p:nvSpPr>
          <p:cNvPr id="155651" name="Rectangle 3"/>
          <p:cNvSpPr>
            <a:spLocks noGrp="1" noChangeArrowheads="1"/>
          </p:cNvSpPr>
          <p:nvPr>
            <p:ph idx="1"/>
          </p:nvPr>
        </p:nvSpPr>
        <p:spPr>
          <a:xfrm>
            <a:off x="549275" y="1050832"/>
            <a:ext cx="8042276" cy="562936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fr-FR" sz="1800" dirty="0">
                <a:solidFill>
                  <a:srgbClr val="000000"/>
                </a:solidFill>
              </a:rPr>
              <a:t>La </a:t>
            </a:r>
            <a:r>
              <a:rPr lang="fr-FR" sz="1800" dirty="0" err="1">
                <a:solidFill>
                  <a:srgbClr val="000000"/>
                </a:solidFill>
              </a:rPr>
              <a:t>dexaméthasone</a:t>
            </a:r>
            <a:r>
              <a:rPr lang="fr-FR" sz="1800" dirty="0">
                <a:solidFill>
                  <a:srgbClr val="000000"/>
                </a:solidFill>
              </a:rPr>
              <a:t>  doit être injectée </a:t>
            </a:r>
            <a:r>
              <a:rPr lang="fr-FR" sz="1800" u="sng" dirty="0">
                <a:solidFill>
                  <a:srgbClr val="000000"/>
                </a:solidFill>
              </a:rPr>
              <a:t>de façon concomitante </a:t>
            </a:r>
            <a:r>
              <a:rPr lang="fr-FR" sz="1800" dirty="0">
                <a:solidFill>
                  <a:srgbClr val="000000"/>
                </a:solidFill>
              </a:rPr>
              <a:t>à la 1ère injection d’antibiotique si 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examen direct positif évoquant un : 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pneumocoque quel que soit l'âge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méningocoque chez l’adulte</a:t>
            </a:r>
            <a:endParaRPr lang="fr-FR" sz="1600" i="1" dirty="0">
              <a:solidFill>
                <a:schemeClr val="tx1"/>
              </a:solidFill>
            </a:endParaRPr>
          </a:p>
          <a:p>
            <a:pPr lvl="2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1600" i="1" dirty="0" err="1">
                <a:solidFill>
                  <a:schemeClr val="tx1"/>
                </a:solidFill>
              </a:rPr>
              <a:t>Haemophilus</a:t>
            </a:r>
            <a:r>
              <a:rPr lang="fr-FR" sz="1600" i="1" dirty="0">
                <a:solidFill>
                  <a:schemeClr val="tx1"/>
                </a:solidFill>
              </a:rPr>
              <a:t> influenzae</a:t>
            </a:r>
            <a:r>
              <a:rPr lang="fr-FR" sz="1600" dirty="0">
                <a:solidFill>
                  <a:schemeClr val="tx1"/>
                </a:solidFill>
              </a:rPr>
              <a:t>  chez l’enfant et le nourrisson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examen direct négatif mais aspect trouble du LCS ou autres données permettant de retenir le diagnostic de méningite </a:t>
            </a:r>
            <a:r>
              <a:rPr lang="fr-FR" sz="1800" dirty="0">
                <a:solidFill>
                  <a:srgbClr val="000000"/>
                </a:solidFill>
              </a:rPr>
              <a:t>bactérienne chez l’adulte et chez le nourrisson de 3 à 12 mois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Contre-indication à la PL</a:t>
            </a:r>
            <a:endParaRPr lang="fr-FR" sz="1800" dirty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Font typeface="Wingdings" charset="2"/>
              <a:buChar char="Ø"/>
            </a:pPr>
            <a:r>
              <a:rPr lang="fr-FR" sz="1800" dirty="0">
                <a:solidFill>
                  <a:srgbClr val="000000"/>
                </a:solidFill>
              </a:rPr>
              <a:t>La dose initiale chez l’adulte est de 10 mg (chez l’enfant de 0,15 mg/kg) et cette dose est répétée toutes les 6 h pendant 4 j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fr-FR" sz="1800" dirty="0">
                <a:solidFill>
                  <a:srgbClr val="000000"/>
                </a:solidFill>
              </a:rPr>
              <a:t>En cas d’oubli, la </a:t>
            </a:r>
            <a:r>
              <a:rPr lang="fr-FR" sz="1800" dirty="0" err="1">
                <a:solidFill>
                  <a:srgbClr val="000000"/>
                </a:solidFill>
              </a:rPr>
              <a:t>dexaméthasone</a:t>
            </a:r>
            <a:r>
              <a:rPr lang="fr-FR" sz="1800" dirty="0">
                <a:solidFill>
                  <a:srgbClr val="000000"/>
                </a:solidFill>
              </a:rPr>
              <a:t> peut être administrée jusqu’à 12 h après la première dose d’antibiotique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fr-FR" sz="1800" dirty="0">
                <a:solidFill>
                  <a:srgbClr val="000000"/>
                </a:solidFill>
              </a:rPr>
              <a:t>La </a:t>
            </a:r>
            <a:r>
              <a:rPr lang="fr-FR" sz="1800" dirty="0" err="1">
                <a:solidFill>
                  <a:srgbClr val="000000"/>
                </a:solidFill>
              </a:rPr>
              <a:t>dexaméthasone</a:t>
            </a:r>
            <a:r>
              <a:rPr lang="fr-FR" sz="1800" dirty="0">
                <a:solidFill>
                  <a:srgbClr val="000000"/>
                </a:solidFill>
              </a:rPr>
              <a:t> n’est pas recommandée chez l’immunodéprimé et en cas de listériose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fr-FR" sz="2000" dirty="0">
              <a:solidFill>
                <a:srgbClr val="28688E"/>
              </a:solidFill>
            </a:endParaRP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fr-FR" sz="2000" dirty="0"/>
          </a:p>
          <a:p>
            <a:pPr lvl="1">
              <a:lnSpc>
                <a:spcPct val="110000"/>
              </a:lnSpc>
              <a:spcAft>
                <a:spcPts val="600"/>
              </a:spcAft>
            </a:pPr>
            <a:endParaRPr lang="fr-FR" sz="2000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 typeface="Wingdings" pitchFamily="2" charset="2"/>
              <a:buNone/>
            </a:pPr>
            <a:endParaRPr lang="fr-FR" sz="1800" b="1" dirty="0">
              <a:solidFill>
                <a:srgbClr val="28688E"/>
              </a:solidFill>
            </a:endParaRP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</a:pP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42682453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1"/>
            <a:ext cx="8229600" cy="5124028"/>
          </a:xfrm>
        </p:spPr>
        <p:txBody>
          <a:bodyPr>
            <a:noAutofit/>
          </a:bodyPr>
          <a:lstStyle/>
          <a:p>
            <a:pPr>
              <a:spcBef>
                <a:spcPct val="0"/>
              </a:spcBef>
              <a:spcAft>
                <a:spcPts val="1206"/>
              </a:spcAft>
            </a:pPr>
            <a:r>
              <a:rPr lang="fr-FR" sz="2000" dirty="0">
                <a:solidFill>
                  <a:schemeClr val="tx1"/>
                </a:solidFill>
              </a:rPr>
              <a:t>Concertation systématique avec une équipe de réanimation</a:t>
            </a:r>
          </a:p>
          <a:p>
            <a:pPr>
              <a:spcBef>
                <a:spcPct val="0"/>
              </a:spcBef>
              <a:spcAft>
                <a:spcPct val="5000"/>
              </a:spcAft>
            </a:pPr>
            <a:r>
              <a:rPr lang="fr-FR" sz="2000" dirty="0">
                <a:solidFill>
                  <a:schemeClr val="tx1"/>
                </a:solidFill>
              </a:rPr>
              <a:t>Critères d’admission en réanimation : </a:t>
            </a:r>
          </a:p>
          <a:p>
            <a:pPr lvl="1">
              <a:spcBef>
                <a:spcPct val="0"/>
              </a:spcBef>
              <a:spcAft>
                <a:spcPct val="5000"/>
              </a:spcAft>
              <a:buFontTx/>
              <a:buChar char="-"/>
            </a:pPr>
            <a:r>
              <a:rPr lang="fr-FR" sz="2000" dirty="0">
                <a:solidFill>
                  <a:schemeClr val="tx1"/>
                </a:solidFill>
              </a:rPr>
              <a:t>purpura extensif </a:t>
            </a:r>
          </a:p>
          <a:p>
            <a:pPr lvl="1">
              <a:spcBef>
                <a:spcPct val="0"/>
              </a:spcBef>
              <a:spcAft>
                <a:spcPct val="5000"/>
              </a:spcAft>
              <a:buFontTx/>
              <a:buChar char="-"/>
            </a:pPr>
            <a:r>
              <a:rPr lang="fr-FR" sz="2000" dirty="0">
                <a:solidFill>
                  <a:schemeClr val="tx1"/>
                </a:solidFill>
              </a:rPr>
              <a:t>score de Glasgow ≤ 8</a:t>
            </a:r>
          </a:p>
          <a:p>
            <a:pPr lvl="1">
              <a:spcBef>
                <a:spcPct val="0"/>
              </a:spcBef>
              <a:spcAft>
                <a:spcPct val="5000"/>
              </a:spcAft>
              <a:buFontTx/>
              <a:buChar char="-"/>
            </a:pPr>
            <a:r>
              <a:rPr lang="fr-FR" sz="2000" dirty="0">
                <a:solidFill>
                  <a:schemeClr val="tx1"/>
                </a:solidFill>
              </a:rPr>
              <a:t>signes neurologiques focaux</a:t>
            </a:r>
          </a:p>
          <a:p>
            <a:pPr lvl="1">
              <a:spcBef>
                <a:spcPct val="0"/>
              </a:spcBef>
              <a:spcAft>
                <a:spcPct val="5000"/>
              </a:spcAft>
              <a:buFontTx/>
              <a:buChar char="-"/>
            </a:pPr>
            <a:r>
              <a:rPr lang="fr-FR" sz="2000" dirty="0">
                <a:solidFill>
                  <a:schemeClr val="tx1"/>
                </a:solidFill>
              </a:rPr>
              <a:t>signes de souffrance du tronc cérébral </a:t>
            </a:r>
          </a:p>
          <a:p>
            <a:pPr lvl="1">
              <a:spcBef>
                <a:spcPct val="0"/>
              </a:spcBef>
              <a:spcAft>
                <a:spcPct val="5000"/>
              </a:spcAft>
              <a:buFontTx/>
              <a:buChar char="-"/>
            </a:pPr>
            <a:r>
              <a:rPr lang="fr-FR" sz="2000" dirty="0">
                <a:solidFill>
                  <a:schemeClr val="tx1"/>
                </a:solidFill>
              </a:rPr>
              <a:t>état de mal convulsif </a:t>
            </a:r>
          </a:p>
          <a:p>
            <a:pPr lvl="1">
              <a:spcBef>
                <a:spcPct val="0"/>
              </a:spcBef>
              <a:spcAft>
                <a:spcPct val="5000"/>
              </a:spcAft>
              <a:buFontTx/>
              <a:buChar char="-"/>
            </a:pPr>
            <a:r>
              <a:rPr lang="fr-FR" sz="2000" dirty="0">
                <a:solidFill>
                  <a:schemeClr val="tx1"/>
                </a:solidFill>
              </a:rPr>
              <a:t>instabilité hémodynamique</a:t>
            </a:r>
          </a:p>
          <a:p>
            <a:pPr lvl="1">
              <a:spcBef>
                <a:spcPct val="0"/>
              </a:spcBef>
              <a:spcAft>
                <a:spcPct val="5000"/>
              </a:spcAft>
              <a:buFontTx/>
              <a:buChar char="-"/>
            </a:pPr>
            <a:r>
              <a:rPr lang="fr-FR" sz="2000" dirty="0">
                <a:solidFill>
                  <a:schemeClr val="tx1"/>
                </a:solidFill>
              </a:rPr>
              <a:t>détresse respiratoire</a:t>
            </a:r>
          </a:p>
          <a:p>
            <a:pPr>
              <a:spcBef>
                <a:spcPct val="0"/>
              </a:spcBef>
              <a:spcAft>
                <a:spcPts val="1206"/>
              </a:spcAft>
            </a:pPr>
            <a:r>
              <a:rPr lang="fr-FR" sz="2000">
                <a:solidFill>
                  <a:schemeClr val="tx1"/>
                </a:solidFill>
              </a:rPr>
              <a:t>Score </a:t>
            </a:r>
            <a:r>
              <a:rPr lang="fr-FR" sz="2000" dirty="0">
                <a:solidFill>
                  <a:schemeClr val="tx1"/>
                </a:solidFill>
              </a:rPr>
              <a:t>de Glasgow ≤ 13 : discuter surveillance en soins continus</a:t>
            </a:r>
          </a:p>
          <a:p>
            <a:pPr>
              <a:spcBef>
                <a:spcPct val="0"/>
              </a:spcBef>
              <a:spcAft>
                <a:spcPts val="606"/>
              </a:spcAft>
            </a:pPr>
            <a:r>
              <a:rPr lang="fr-FR" sz="2000" dirty="0">
                <a:solidFill>
                  <a:schemeClr val="tx1"/>
                </a:solidFill>
              </a:rPr>
              <a:t>Dans les autres cas : unité permettant une  surveillance de la conscience et de l’hémodynamique toutes les heures pendant au moins les 24 premières heures</a:t>
            </a:r>
          </a:p>
          <a:p>
            <a:pPr>
              <a:spcBef>
                <a:spcPct val="0"/>
              </a:spcBef>
              <a:spcAft>
                <a:spcPts val="606"/>
              </a:spcAft>
            </a:pPr>
            <a:r>
              <a:rPr lang="fr-FR" sz="2000" dirty="0">
                <a:solidFill>
                  <a:schemeClr val="tx1"/>
                </a:solidFill>
              </a:rPr>
              <a:t>Anticonvulsivants non recommandés en prévention primaire </a:t>
            </a:r>
          </a:p>
          <a:p>
            <a:pPr marL="349250" lvl="1" indent="-349250">
              <a:spcBef>
                <a:spcPct val="0"/>
              </a:spcBef>
              <a:spcAft>
                <a:spcPct val="5000"/>
              </a:spcAft>
              <a:buClr>
                <a:schemeClr val="accent1">
                  <a:lumMod val="60000"/>
                  <a:lumOff val="40000"/>
                </a:schemeClr>
              </a:buClr>
            </a:pPr>
            <a:endParaRPr lang="fr-FR" sz="1800" dirty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spcAft>
                <a:spcPct val="5000"/>
              </a:spcAft>
            </a:pPr>
            <a:r>
              <a:rPr lang="fr-FR" sz="2000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0"/>
              </a:spcBef>
              <a:spcAft>
                <a:spcPct val="5000"/>
              </a:spcAft>
            </a:pPr>
            <a:endParaRPr lang="fr-FR" sz="2000" dirty="0">
              <a:solidFill>
                <a:schemeClr val="tx1"/>
              </a:solidFill>
            </a:endParaRPr>
          </a:p>
          <a:p>
            <a:pPr marL="0" indent="0">
              <a:lnSpc>
                <a:spcPct val="140000"/>
              </a:lnSpc>
              <a:spcBef>
                <a:spcPct val="0"/>
              </a:spcBef>
              <a:spcAft>
                <a:spcPct val="5000"/>
              </a:spcAft>
              <a:buNone/>
            </a:pPr>
            <a:endParaRPr lang="fr-FR" sz="1800" dirty="0"/>
          </a:p>
          <a:p>
            <a:pPr lvl="1">
              <a:lnSpc>
                <a:spcPct val="140000"/>
              </a:lnSpc>
              <a:spcBef>
                <a:spcPct val="0"/>
              </a:spcBef>
              <a:spcAft>
                <a:spcPct val="5000"/>
              </a:spcAft>
              <a:buFontTx/>
              <a:buChar char="-"/>
            </a:pPr>
            <a:endParaRPr lang="fr-FR" sz="1800" dirty="0"/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5000"/>
              </a:spcAft>
            </a:pPr>
            <a:endParaRPr lang="fr-FR" sz="2000" dirty="0"/>
          </a:p>
        </p:txBody>
      </p:sp>
      <p:sp>
        <p:nvSpPr>
          <p:cNvPr id="273413" name="Rectangle 5"/>
          <p:cNvSpPr>
            <a:spLocks noGrp="1" noChangeArrowheads="1"/>
          </p:cNvSpPr>
          <p:nvPr>
            <p:ph type="title"/>
          </p:nvPr>
        </p:nvSpPr>
        <p:spPr>
          <a:xfrm>
            <a:off x="382588" y="378637"/>
            <a:ext cx="8464550" cy="1103312"/>
          </a:xfrm>
          <a:noFill/>
          <a:ln/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28688E"/>
                </a:solidFill>
              </a:rPr>
              <a:t>Unité d’admission</a:t>
            </a:r>
            <a:br>
              <a:rPr lang="fr-FR" sz="3200" dirty="0">
                <a:solidFill>
                  <a:srgbClr val="28688E"/>
                </a:solidFill>
              </a:rPr>
            </a:br>
            <a:endParaRPr lang="fr-FR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783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82588" y="169874"/>
            <a:ext cx="8464550" cy="1103313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fr-FR" sz="3200" dirty="0">
                <a:solidFill>
                  <a:srgbClr val="28688E"/>
                </a:solidFill>
              </a:rPr>
              <a:t> </a:t>
            </a:r>
            <a:r>
              <a:rPr lang="fr-FR" sz="2900" dirty="0">
                <a:solidFill>
                  <a:srgbClr val="28688E"/>
                </a:solidFill>
              </a:rPr>
              <a:t>Antibiothérapie après </a:t>
            </a:r>
          </a:p>
          <a:p>
            <a:pPr>
              <a:lnSpc>
                <a:spcPct val="90000"/>
              </a:lnSpc>
            </a:pPr>
            <a:r>
              <a:rPr lang="fr-FR" sz="2900" dirty="0">
                <a:solidFill>
                  <a:srgbClr val="28688E"/>
                </a:solidFill>
              </a:rPr>
              <a:t>documentation microbiologique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214310"/>
              </p:ext>
            </p:extLst>
          </p:nvPr>
        </p:nvGraphicFramePr>
        <p:xfrm>
          <a:off x="275961" y="1224047"/>
          <a:ext cx="8592078" cy="578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56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bg1"/>
                          </a:solidFill>
                          <a:effectLst/>
                        </a:rPr>
                        <a:t>Bactérie/sensibilité</a:t>
                      </a:r>
                      <a:endParaRPr lang="fr-FR" sz="18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solidFill>
                      <a:srgbClr val="2868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bg1"/>
                          </a:solidFill>
                          <a:effectLst/>
                        </a:rPr>
                        <a:t>Traitement antibiotique</a:t>
                      </a:r>
                      <a:endParaRPr lang="fr-FR" sz="18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solidFill>
                      <a:srgbClr val="2868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1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Streptococcus </a:t>
                      </a:r>
                      <a:r>
                        <a:rPr lang="fr-FR" sz="1600" b="1" i="1" dirty="0" err="1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pneumoniae</a:t>
                      </a:r>
                      <a:r>
                        <a:rPr lang="fr-FR" sz="1600" b="1" i="1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 </a:t>
                      </a:r>
                      <a:endParaRPr lang="fr-FR" sz="1600" b="1" i="1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>
                    <a:solidFill>
                      <a:srgbClr val="75A6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>
                        <a:solidFill>
                          <a:srgbClr val="7DACBD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>
                          <a:solidFill>
                            <a:schemeClr val="tx1"/>
                          </a:solidFill>
                          <a:effectLst/>
                        </a:rPr>
                        <a:t>CMI C3G ≤ 0,5 mg/L</a:t>
                      </a:r>
                      <a:endParaRPr lang="fr-FR" sz="16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solidFill>
                      <a:srgbClr val="CED7D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fr-FR" sz="1600" b="1" baseline="0" dirty="0">
                          <a:effectLst/>
                        </a:rPr>
                        <a:t>  </a:t>
                      </a:r>
                      <a:r>
                        <a:rPr lang="fr-FR" sz="1600" b="0" baseline="0" dirty="0">
                          <a:effectLst/>
                        </a:rPr>
                        <a:t>Si </a:t>
                      </a:r>
                      <a:r>
                        <a:rPr lang="fr-FR" sz="1600" b="0" dirty="0">
                          <a:effectLst/>
                        </a:rPr>
                        <a:t>CMI amoxicilline ≤ 0,5 mg/l</a:t>
                      </a:r>
                      <a:endParaRPr lang="fr-FR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49" marR="57649" marT="0" marB="0"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0" dirty="0">
                          <a:effectLst/>
                        </a:rPr>
                        <a:t>Amoxicilline</a:t>
                      </a:r>
                      <a:r>
                        <a:rPr lang="fr-FR" sz="1600" b="0" baseline="0" dirty="0">
                          <a:effectLst/>
                        </a:rPr>
                        <a:t> </a:t>
                      </a:r>
                      <a:r>
                        <a:rPr lang="fr-FR" sz="1600" b="0" dirty="0">
                          <a:effectLst/>
                        </a:rPr>
                        <a:t>200 mg/kg/j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0" dirty="0">
                          <a:effectLst/>
                        </a:rPr>
                        <a:t>              OU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0" dirty="0">
                          <a:effectLst/>
                        </a:rPr>
                        <a:t>Maintien C3G en diminuant la dose à</a:t>
                      </a:r>
                      <a:r>
                        <a:rPr lang="fr-FR" sz="1600" b="0" baseline="0" dirty="0">
                          <a:effectLst/>
                        </a:rPr>
                        <a:t> :</a:t>
                      </a:r>
                      <a:r>
                        <a:rPr lang="fr-FR" sz="1600" b="0" dirty="0">
                          <a:effectLst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0" dirty="0">
                          <a:effectLst/>
                        </a:rPr>
                        <a:t>     -  </a:t>
                      </a:r>
                      <a:r>
                        <a:rPr lang="fr-FR" sz="1600" b="0" dirty="0" err="1">
                          <a:effectLst/>
                        </a:rPr>
                        <a:t>céfotaxime</a:t>
                      </a:r>
                      <a:r>
                        <a:rPr lang="fr-FR" sz="1600" b="0" dirty="0">
                          <a:effectLst/>
                        </a:rPr>
                        <a:t> 200 mg/kg/j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0" baseline="0" dirty="0">
                          <a:effectLst/>
                        </a:rPr>
                        <a:t>     -  </a:t>
                      </a:r>
                      <a:r>
                        <a:rPr lang="fr-FR" sz="1600" b="0" dirty="0" err="1">
                          <a:effectLst/>
                        </a:rPr>
                        <a:t>ceftriaxone</a:t>
                      </a:r>
                      <a:r>
                        <a:rPr lang="fr-FR" sz="1600" b="0" dirty="0">
                          <a:effectLst/>
                        </a:rPr>
                        <a:t> 75 mg/kg/j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b="0" dirty="0">
                        <a:effectLst/>
                      </a:endParaRPr>
                    </a:p>
                  </a:txBody>
                  <a:tcPr marL="57649" marR="57649" marT="0" marB="0">
                    <a:solidFill>
                      <a:srgbClr val="E8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fr-FR" sz="1600" b="1" baseline="0" dirty="0">
                          <a:effectLst/>
                        </a:rPr>
                        <a:t> </a:t>
                      </a:r>
                      <a:r>
                        <a:rPr lang="fr-FR" sz="1600" b="0" baseline="0" dirty="0">
                          <a:effectLst/>
                        </a:rPr>
                        <a:t> Si </a:t>
                      </a:r>
                      <a:r>
                        <a:rPr lang="fr-FR" sz="1600" b="0" dirty="0">
                          <a:effectLst/>
                        </a:rPr>
                        <a:t>CMI amoxicilline &gt; 0,5 mg/l</a:t>
                      </a:r>
                      <a:endParaRPr lang="fr-FR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49" marR="57649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dirty="0">
                          <a:effectLst/>
                        </a:rPr>
                        <a:t>Céfotaxime 200 mg/kg/j </a:t>
                      </a:r>
                      <a:r>
                        <a:rPr lang="fr-FR" sz="1600" b="0" baseline="0" dirty="0">
                          <a:effectLst/>
                        </a:rPr>
                        <a:t>OU </a:t>
                      </a:r>
                      <a:r>
                        <a:rPr lang="fr-FR" sz="1600" b="0" dirty="0" err="1">
                          <a:effectLst/>
                        </a:rPr>
                        <a:t>Ceftriaxone</a:t>
                      </a:r>
                      <a:r>
                        <a:rPr lang="fr-FR" sz="1600" b="0" dirty="0">
                          <a:effectLst/>
                        </a:rPr>
                        <a:t> 75 mg/kg/j</a:t>
                      </a:r>
                      <a:endParaRPr lang="fr-FR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49" marR="57649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>
                          <a:solidFill>
                            <a:schemeClr val="tx1"/>
                          </a:solidFill>
                          <a:effectLst/>
                        </a:rPr>
                        <a:t>CMI C3G</a:t>
                      </a:r>
                      <a:r>
                        <a:rPr lang="fr-FR" sz="1600" b="1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effectLst/>
                        </a:rPr>
                        <a:t>&gt;  0,5 mg/L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fr-FR" sz="1600" b="0" dirty="0" err="1">
                          <a:effectLst/>
                        </a:rPr>
                        <a:t>Céfotaxime</a:t>
                      </a:r>
                      <a:r>
                        <a:rPr lang="fr-FR" sz="1600" b="0" dirty="0">
                          <a:effectLst/>
                        </a:rPr>
                        <a:t> 300 mg/kg/j</a:t>
                      </a:r>
                    </a:p>
                    <a:p>
                      <a:pPr marL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fr-FR" sz="1600" b="0" dirty="0">
                          <a:effectLst/>
                        </a:rPr>
                        <a:t>             OU</a:t>
                      </a:r>
                    </a:p>
                    <a:p>
                      <a:pPr marL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fr-FR" sz="1600" b="0" dirty="0" err="1">
                          <a:effectLst/>
                        </a:rPr>
                        <a:t>Ceftriaxone</a:t>
                      </a:r>
                      <a:r>
                        <a:rPr lang="fr-FR" sz="1600" b="0" dirty="0">
                          <a:effectLst/>
                        </a:rPr>
                        <a:t> 100 mg/kg/j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1" dirty="0" err="1">
                          <a:solidFill>
                            <a:srgbClr val="FFFFFF"/>
                          </a:solidFill>
                          <a:effectLst/>
                          <a:latin typeface="Arial"/>
                          <a:cs typeface="Arial"/>
                        </a:rPr>
                        <a:t>Neisseria</a:t>
                      </a:r>
                      <a:r>
                        <a:rPr lang="fr-FR" sz="1600" b="1" i="1" dirty="0">
                          <a:solidFill>
                            <a:srgbClr val="FFFFFF"/>
                          </a:solidFill>
                          <a:effectLst/>
                          <a:latin typeface="Arial"/>
                          <a:cs typeface="Arial"/>
                        </a:rPr>
                        <a:t> </a:t>
                      </a:r>
                      <a:r>
                        <a:rPr lang="fr-FR" sz="1600" b="1" i="1" dirty="0" err="1">
                          <a:solidFill>
                            <a:srgbClr val="FFFFFF"/>
                          </a:solidFill>
                          <a:effectLst/>
                          <a:latin typeface="Arial"/>
                          <a:cs typeface="Arial"/>
                        </a:rPr>
                        <a:t>meningitidis</a:t>
                      </a:r>
                      <a:endParaRPr lang="fr-FR" sz="1600" b="1" i="1" dirty="0">
                        <a:solidFill>
                          <a:srgbClr val="FFFFFF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rgbClr val="75A6B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/>
                        <a:buNone/>
                      </a:pPr>
                      <a:endParaRPr lang="fr-FR" sz="1400" b="0" dirty="0">
                        <a:effectLst/>
                      </a:endParaRPr>
                    </a:p>
                  </a:txBody>
                  <a:tcPr>
                    <a:solidFill>
                      <a:srgbClr val="75A6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baseline="0" dirty="0">
                          <a:solidFill>
                            <a:schemeClr val="tx1"/>
                          </a:solidFill>
                          <a:effectLst/>
                        </a:rPr>
                        <a:t>CMI amoxicilline ≤ 0,125 mg/l</a:t>
                      </a:r>
                      <a:endParaRPr lang="fr-FR" sz="1600" b="0" baseline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dirty="0">
                          <a:solidFill>
                            <a:schemeClr val="tx1"/>
                          </a:solidFill>
                          <a:effectLst/>
                        </a:rPr>
                        <a:t>Amoxicilline  200 mg/kg/j</a:t>
                      </a:r>
                      <a:r>
                        <a:rPr lang="fr-FR" sz="1600" b="0" baseline="0" dirty="0">
                          <a:solidFill>
                            <a:schemeClr val="tx1"/>
                          </a:solidFill>
                          <a:effectLst/>
                        </a:rPr>
                        <a:t> OU</a:t>
                      </a:r>
                      <a:r>
                        <a:rPr lang="fr-FR" sz="1600" b="0" dirty="0">
                          <a:solidFill>
                            <a:schemeClr val="tx1"/>
                          </a:solidFill>
                          <a:effectLst/>
                        </a:rPr>
                        <a:t> maintien C3G même dose</a:t>
                      </a:r>
                      <a:endParaRPr lang="fr-FR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solidFill>
                      <a:srgbClr val="E8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baseline="0" dirty="0">
                          <a:solidFill>
                            <a:schemeClr val="tx1"/>
                          </a:solidFill>
                          <a:effectLst/>
                        </a:rPr>
                        <a:t>CMI amoxicilline &gt; 0,125 mg/</a:t>
                      </a:r>
                      <a:endParaRPr lang="fr-FR" sz="1600" b="0" baseline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dirty="0" err="1">
                          <a:solidFill>
                            <a:schemeClr val="tx1"/>
                          </a:solidFill>
                          <a:effectLst/>
                        </a:rPr>
                        <a:t>Céfotaxime</a:t>
                      </a:r>
                      <a:r>
                        <a:rPr lang="fr-FR" sz="1600" b="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600" b="0" dirty="0">
                          <a:solidFill>
                            <a:schemeClr val="tx1"/>
                          </a:solidFill>
                          <a:effectLst/>
                        </a:rPr>
                        <a:t>200 mg/kg/j OU </a:t>
                      </a:r>
                      <a:r>
                        <a:rPr lang="fr-FR" sz="1600" b="0" dirty="0" err="1">
                          <a:solidFill>
                            <a:schemeClr val="tx1"/>
                          </a:solidFill>
                          <a:effectLst/>
                        </a:rPr>
                        <a:t>ceftriaxone</a:t>
                      </a:r>
                      <a:r>
                        <a:rPr lang="fr-FR" sz="1600" b="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600" b="0" dirty="0">
                          <a:solidFill>
                            <a:schemeClr val="tx1"/>
                          </a:solidFill>
                          <a:effectLst/>
                        </a:rPr>
                        <a:t>75 mg/kg/j</a:t>
                      </a:r>
                      <a:endParaRPr lang="fr-FR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solidFill>
                      <a:srgbClr val="E8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2558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82588" y="423874"/>
            <a:ext cx="8464550" cy="1103313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fr-FR" sz="3200" dirty="0">
                <a:solidFill>
                  <a:srgbClr val="28688E"/>
                </a:solidFill>
              </a:rPr>
              <a:t> </a:t>
            </a:r>
            <a:r>
              <a:rPr lang="fr-FR" sz="2900" dirty="0">
                <a:solidFill>
                  <a:srgbClr val="28688E"/>
                </a:solidFill>
              </a:rPr>
              <a:t>Antibiothérapie après </a:t>
            </a:r>
          </a:p>
          <a:p>
            <a:pPr>
              <a:lnSpc>
                <a:spcPct val="90000"/>
              </a:lnSpc>
            </a:pPr>
            <a:r>
              <a:rPr lang="fr-FR" sz="2900" dirty="0">
                <a:solidFill>
                  <a:srgbClr val="28688E"/>
                </a:solidFill>
              </a:rPr>
              <a:t>documentation microbiologique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629923"/>
              </p:ext>
            </p:extLst>
          </p:nvPr>
        </p:nvGraphicFramePr>
        <p:xfrm>
          <a:off x="255060" y="1761565"/>
          <a:ext cx="8592078" cy="3772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56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32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bg1"/>
                          </a:solidFill>
                          <a:effectLst/>
                        </a:rPr>
                        <a:t>Bactérie/sensibilité</a:t>
                      </a:r>
                      <a:endParaRPr lang="fr-FR" sz="18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solidFill>
                      <a:srgbClr val="2868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bg1"/>
                          </a:solidFill>
                          <a:effectLst/>
                        </a:rPr>
                        <a:t>Traitement antibiotique</a:t>
                      </a:r>
                      <a:endParaRPr lang="fr-FR" sz="18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solidFill>
                      <a:srgbClr val="2868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235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600" b="1" baseline="0" dirty="0">
                          <a:effectLst/>
                        </a:rPr>
                        <a:t> </a:t>
                      </a:r>
                      <a:r>
                        <a:rPr lang="fr-FR" sz="1600" b="1" i="1" dirty="0"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Listeria </a:t>
                      </a:r>
                      <a:r>
                        <a:rPr lang="fr-FR" sz="1600" b="1" i="1" dirty="0" err="1"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monocytogenes</a:t>
                      </a:r>
                      <a:endParaRPr lang="fr-FR" sz="1600" b="1" i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57649" marR="57649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</a:rPr>
                        <a:t>Amoxicilline 200 mg/kg/j + gentamicine 5 mg/kg/j*</a:t>
                      </a:r>
                      <a:r>
                        <a:rPr lang="fr-FR" sz="1600" baseline="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fr-FR" sz="1600" dirty="0" err="1">
                          <a:solidFill>
                            <a:schemeClr val="tx1"/>
                          </a:solidFill>
                          <a:effectLst/>
                        </a:rPr>
                        <a:t>pdt</a:t>
                      </a: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</a:rPr>
                        <a:t> 5 j)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49" marR="5764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323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600" b="1" baseline="0" dirty="0">
                          <a:effectLst/>
                          <a:latin typeface="Arial"/>
                          <a:cs typeface="Arial"/>
                        </a:rPr>
                        <a:t> </a:t>
                      </a:r>
                      <a:r>
                        <a:rPr lang="fr-FR" sz="1600" b="1" i="1" dirty="0"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Streptococcus </a:t>
                      </a:r>
                      <a:r>
                        <a:rPr lang="fr-FR" sz="1600" b="1" i="1" dirty="0" err="1"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agalactiae</a:t>
                      </a:r>
                      <a:endParaRPr lang="fr-FR" sz="1600" b="1" i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57649" marR="5764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b="0" dirty="0" err="1">
                          <a:effectLst/>
                          <a:latin typeface="+mj-lt"/>
                          <a:ea typeface="Times New Roman"/>
                        </a:rPr>
                        <a:t>Amocxicilline</a:t>
                      </a:r>
                      <a:r>
                        <a:rPr lang="fr-FR" sz="1600" b="0" baseline="0" dirty="0">
                          <a:effectLst/>
                          <a:latin typeface="+mj-lt"/>
                          <a:ea typeface="Times New Roman"/>
                        </a:rPr>
                        <a:t> 200 mg/kg/j</a:t>
                      </a:r>
                      <a:endParaRPr lang="fr-FR" sz="1600" b="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57649" marR="57649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15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1" dirty="0"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Escherichia coli </a:t>
                      </a:r>
                      <a:endParaRPr lang="fr-FR" sz="1600" b="1" i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fr-FR" sz="1600" b="1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b="0" dirty="0" err="1">
                          <a:effectLst/>
                        </a:rPr>
                        <a:t>Céfotaxime</a:t>
                      </a:r>
                      <a:r>
                        <a:rPr lang="fr-FR" sz="1600" b="0" dirty="0">
                          <a:effectLst/>
                        </a:rPr>
                        <a:t> 200 mg/kg/j</a:t>
                      </a:r>
                      <a:endParaRPr lang="fr-FR" sz="1600" b="0" baseline="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b="0" baseline="0" dirty="0">
                          <a:effectLst/>
                        </a:rPr>
                        <a:t>              OU</a:t>
                      </a:r>
                      <a:r>
                        <a:rPr lang="fr-FR" sz="1600" b="0" dirty="0">
                          <a:effectLst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b="0" dirty="0" err="1">
                          <a:effectLst/>
                        </a:rPr>
                        <a:t>Ceftriaxone</a:t>
                      </a:r>
                      <a:r>
                        <a:rPr lang="fr-FR" sz="1600" b="0" dirty="0">
                          <a:effectLst/>
                        </a:rPr>
                        <a:t> 75 mg/kg/j</a:t>
                      </a:r>
                      <a:endParaRPr lang="fr-FR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715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1" dirty="0" err="1"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Haemophilus</a:t>
                      </a:r>
                      <a:r>
                        <a:rPr lang="fr-FR" sz="1600" b="1" i="1" dirty="0"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 </a:t>
                      </a:r>
                      <a:r>
                        <a:rPr lang="fr-FR" sz="1600" b="1" i="1" dirty="0" err="1"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influenzae</a:t>
                      </a:r>
                      <a:endParaRPr lang="fr-FR" sz="1600" b="1" i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baseline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b="0" dirty="0" err="1">
                          <a:effectLst/>
                        </a:rPr>
                        <a:t>Céfotaxime</a:t>
                      </a:r>
                      <a:r>
                        <a:rPr lang="fr-FR" sz="1600" b="0" dirty="0">
                          <a:effectLst/>
                        </a:rPr>
                        <a:t> 200 mg/kg/j</a:t>
                      </a:r>
                      <a:endParaRPr lang="fr-FR" sz="1600" b="0" baseline="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b="0" baseline="0" dirty="0">
                          <a:effectLst/>
                        </a:rPr>
                        <a:t>              OU</a:t>
                      </a:r>
                      <a:r>
                        <a:rPr lang="fr-FR" sz="1600" b="0" dirty="0">
                          <a:effectLst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b="0" dirty="0" err="1">
                          <a:effectLst/>
                        </a:rPr>
                        <a:t>Ceftriaxone</a:t>
                      </a:r>
                      <a:r>
                        <a:rPr lang="fr-FR" sz="1600" b="0" dirty="0">
                          <a:effectLst/>
                        </a:rPr>
                        <a:t> 75 mg/kg/j</a:t>
                      </a:r>
                      <a:endParaRPr lang="fr-FR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solidFill>
                      <a:srgbClr val="E8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ZoneTexte 1"/>
          <p:cNvSpPr txBox="1"/>
          <p:nvPr/>
        </p:nvSpPr>
        <p:spPr>
          <a:xfrm>
            <a:off x="255060" y="5534444"/>
            <a:ext cx="2711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* </a:t>
            </a:r>
            <a:r>
              <a:rPr lang="fr-FR" sz="1400" dirty="0"/>
              <a:t>5 à 8 mg/kg/j chez l’enfant</a:t>
            </a:r>
          </a:p>
        </p:txBody>
      </p:sp>
    </p:spTree>
    <p:extLst>
      <p:ext uri="{BB962C8B-B14F-4D97-AF65-F5344CB8AC3E}">
        <p14:creationId xmlns:p14="http://schemas.microsoft.com/office/powerpoint/2010/main" val="34677073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4" y="1435100"/>
            <a:ext cx="8188325" cy="492442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 2" charset="2"/>
              <a:buChar char=""/>
            </a:pPr>
            <a:r>
              <a:rPr lang="fr-FR" sz="1800" b="1" dirty="0">
                <a:solidFill>
                  <a:schemeClr val="tx1"/>
                </a:solidFill>
              </a:rPr>
              <a:t>Régimes d’administration :</a:t>
            </a:r>
            <a:endParaRPr lang="fr-FR" sz="1800" dirty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Amoxicilline : en 4 à 6 perfusions ou en administration continue.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Céfotaxime : en 4 à 6 perfusions ou en administration continue ; dose journalière maximale  chez l’enfant = 12 g/jour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fr-FR" sz="1800" dirty="0" err="1">
                <a:solidFill>
                  <a:schemeClr val="tx1"/>
                </a:solidFill>
              </a:rPr>
              <a:t>Ceftriaxone</a:t>
            </a:r>
            <a:r>
              <a:rPr lang="fr-FR" sz="1800" dirty="0">
                <a:solidFill>
                  <a:schemeClr val="tx1"/>
                </a:solidFill>
              </a:rPr>
              <a:t> : en 1 ou 2 perfusions ; dose journalière maximale chez l’enfant = 4 g/jour.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 2" charset="2"/>
              <a:buChar char=""/>
            </a:pPr>
            <a:r>
              <a:rPr lang="fr-FR" sz="1800" b="1" dirty="0">
                <a:solidFill>
                  <a:schemeClr val="tx1"/>
                </a:solidFill>
              </a:rPr>
              <a:t>Durée </a:t>
            </a:r>
            <a:r>
              <a:rPr lang="fr-FR" sz="1800" dirty="0">
                <a:solidFill>
                  <a:schemeClr val="tx1"/>
                </a:solidFill>
              </a:rPr>
              <a:t>: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Pneumocoque </a:t>
            </a:r>
            <a:r>
              <a:rPr lang="fr-FR" altLang="ja-JP" sz="1800" dirty="0">
                <a:solidFill>
                  <a:schemeClr val="tx1"/>
                </a:solidFill>
                <a:ea typeface="MS PGothic" pitchFamily="34" charset="-128"/>
              </a:rPr>
              <a:t>10 jours si évolution favorable dès 48h et CMI C3G ≤ 0,5 mg/l, sinon 14 jours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Méningocoque 4 jours si évolution favorable dès 48h, sinon 7 jours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Listéria 21 jours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fr-FR" sz="1800" i="1" dirty="0">
                <a:solidFill>
                  <a:schemeClr val="tx1"/>
                </a:solidFill>
              </a:rPr>
              <a:t>Streptocoque </a:t>
            </a:r>
            <a:r>
              <a:rPr lang="fr-FR" sz="1800" i="1" dirty="0" err="1">
                <a:solidFill>
                  <a:schemeClr val="tx1"/>
                </a:solidFill>
              </a:rPr>
              <a:t>agalactiae</a:t>
            </a:r>
            <a:r>
              <a:rPr lang="fr-FR" sz="1800" i="1" dirty="0">
                <a:solidFill>
                  <a:schemeClr val="tx1"/>
                </a:solidFill>
              </a:rPr>
              <a:t> </a:t>
            </a:r>
            <a:r>
              <a:rPr lang="fr-FR" sz="1800" dirty="0">
                <a:solidFill>
                  <a:schemeClr val="tx1"/>
                </a:solidFill>
              </a:rPr>
              <a:t>14-21 jours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fr-FR" sz="1800" i="1" dirty="0">
                <a:solidFill>
                  <a:schemeClr val="tx1"/>
                </a:solidFill>
              </a:rPr>
              <a:t>E. coli</a:t>
            </a:r>
            <a:r>
              <a:rPr lang="fr-FR" sz="1800" dirty="0">
                <a:solidFill>
                  <a:schemeClr val="tx1"/>
                </a:solidFill>
              </a:rPr>
              <a:t> 21 jours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fr-FR" sz="1800" i="1" dirty="0" err="1">
                <a:solidFill>
                  <a:schemeClr val="tx1"/>
                </a:solidFill>
              </a:rPr>
              <a:t>Haemophilus</a:t>
            </a:r>
            <a:r>
              <a:rPr lang="fr-FR" sz="1800" i="1" dirty="0">
                <a:solidFill>
                  <a:schemeClr val="tx1"/>
                </a:solidFill>
              </a:rPr>
              <a:t> </a:t>
            </a:r>
            <a:r>
              <a:rPr lang="fr-FR" sz="1800" i="1" dirty="0" err="1">
                <a:solidFill>
                  <a:schemeClr val="tx1"/>
                </a:solidFill>
              </a:rPr>
              <a:t>influenzae</a:t>
            </a:r>
            <a:r>
              <a:rPr lang="fr-FR" sz="1800" i="1" dirty="0">
                <a:solidFill>
                  <a:schemeClr val="tx1"/>
                </a:solidFill>
              </a:rPr>
              <a:t> </a:t>
            </a:r>
            <a:r>
              <a:rPr lang="fr-FR" sz="1800" dirty="0">
                <a:solidFill>
                  <a:schemeClr val="tx1"/>
                </a:solidFill>
              </a:rPr>
              <a:t>7 jours</a:t>
            </a:r>
          </a:p>
          <a:p>
            <a:pPr lvl="1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Méningite bactérienne non documentée d’évolution favorable : poursuite de l’antibiothérapie jusqu’au 14</a:t>
            </a:r>
            <a:r>
              <a:rPr lang="fr-FR" sz="1800" baseline="30000" dirty="0">
                <a:solidFill>
                  <a:schemeClr val="tx1"/>
                </a:solidFill>
              </a:rPr>
              <a:t>ème </a:t>
            </a:r>
            <a:r>
              <a:rPr lang="fr-FR" sz="1800" dirty="0">
                <a:solidFill>
                  <a:schemeClr val="tx1"/>
                </a:solidFill>
              </a:rPr>
              <a:t>jour</a:t>
            </a:r>
          </a:p>
          <a:p>
            <a:pPr lvl="2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endParaRPr lang="fr-FR" sz="1800" dirty="0">
              <a:solidFill>
                <a:schemeClr val="tx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82588" y="240429"/>
            <a:ext cx="8464550" cy="1103313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fr-FR" sz="3200" dirty="0">
                <a:solidFill>
                  <a:srgbClr val="28688E"/>
                </a:solidFill>
              </a:rPr>
              <a:t> </a:t>
            </a:r>
            <a:r>
              <a:rPr lang="fr-FR" sz="2900" dirty="0">
                <a:solidFill>
                  <a:srgbClr val="28688E"/>
                </a:solidFill>
              </a:rPr>
              <a:t>Antibiothérapie après </a:t>
            </a:r>
          </a:p>
          <a:p>
            <a:pPr>
              <a:lnSpc>
                <a:spcPct val="90000"/>
              </a:lnSpc>
            </a:pPr>
            <a:r>
              <a:rPr lang="fr-FR" sz="2900" dirty="0">
                <a:solidFill>
                  <a:srgbClr val="28688E"/>
                </a:solidFill>
              </a:rPr>
              <a:t>documentation microbiologique</a:t>
            </a:r>
          </a:p>
        </p:txBody>
      </p:sp>
    </p:spTree>
    <p:extLst>
      <p:ext uri="{BB962C8B-B14F-4D97-AF65-F5344CB8AC3E}">
        <p14:creationId xmlns:p14="http://schemas.microsoft.com/office/powerpoint/2010/main" val="38867403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706" y="260648"/>
            <a:ext cx="8201102" cy="110331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FR" sz="3200" dirty="0">
                <a:solidFill>
                  <a:srgbClr val="28688E"/>
                </a:solidFill>
              </a:rPr>
              <a:t>Quand refaire la PL ?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2113" y="1858987"/>
            <a:ext cx="8455025" cy="4378325"/>
          </a:xfrm>
        </p:spPr>
        <p:txBody>
          <a:bodyPr>
            <a:normAutofit lnSpcReduction="10000"/>
          </a:bodyPr>
          <a:lstStyle/>
          <a:p>
            <a:pPr lvl="1">
              <a:lnSpc>
                <a:spcPct val="95000"/>
              </a:lnSpc>
              <a:spcAft>
                <a:spcPts val="600"/>
              </a:spcAft>
            </a:pPr>
            <a:r>
              <a:rPr lang="fr-FR" sz="2400" dirty="0">
                <a:solidFill>
                  <a:schemeClr val="tx1"/>
                </a:solidFill>
              </a:rPr>
              <a:t>PL de contrôle non indiquée si évolution favorable</a:t>
            </a:r>
          </a:p>
          <a:p>
            <a:pPr lvl="1">
              <a:lnSpc>
                <a:spcPct val="95000"/>
              </a:lnSpc>
              <a:spcAft>
                <a:spcPts val="600"/>
              </a:spcAft>
            </a:pPr>
            <a:endParaRPr lang="fr-FR" sz="2000" dirty="0">
              <a:solidFill>
                <a:schemeClr val="tx1"/>
              </a:solidFill>
            </a:endParaRPr>
          </a:p>
          <a:p>
            <a:pPr lvl="1">
              <a:lnSpc>
                <a:spcPct val="95000"/>
              </a:lnSpc>
              <a:spcAft>
                <a:spcPts val="600"/>
              </a:spcAft>
            </a:pPr>
            <a:r>
              <a:rPr lang="fr-FR" sz="2400" dirty="0">
                <a:solidFill>
                  <a:schemeClr val="tx1"/>
                </a:solidFill>
              </a:rPr>
              <a:t>PL à 48-72h </a:t>
            </a:r>
          </a:p>
          <a:p>
            <a:pPr lvl="2">
              <a:lnSpc>
                <a:spcPct val="95000"/>
              </a:lnSpc>
              <a:spcAft>
                <a:spcPts val="600"/>
              </a:spcAft>
            </a:pPr>
            <a:r>
              <a:rPr lang="fr-FR" dirty="0">
                <a:solidFill>
                  <a:schemeClr val="tx1"/>
                </a:solidFill>
              </a:rPr>
              <a:t>Si pneumocoque avec CMI C3G &gt; 0,5 mg/l </a:t>
            </a:r>
          </a:p>
          <a:p>
            <a:pPr lvl="2">
              <a:lnSpc>
                <a:spcPct val="95000"/>
              </a:lnSpc>
              <a:spcAft>
                <a:spcPts val="600"/>
              </a:spcAft>
            </a:pPr>
            <a:r>
              <a:rPr lang="fr-FR" dirty="0">
                <a:solidFill>
                  <a:schemeClr val="tx1"/>
                </a:solidFill>
              </a:rPr>
              <a:t>S</a:t>
            </a:r>
            <a:r>
              <a:rPr lang="fr-FR" sz="2000" dirty="0">
                <a:solidFill>
                  <a:schemeClr val="tx1"/>
                </a:solidFill>
              </a:rPr>
              <a:t>i évolution clinique non favorable </a:t>
            </a:r>
          </a:p>
          <a:p>
            <a:pPr lvl="3">
              <a:lnSpc>
                <a:spcPct val="95000"/>
              </a:lnSpc>
              <a:spcAft>
                <a:spcPts val="600"/>
              </a:spcAft>
            </a:pPr>
            <a:r>
              <a:rPr lang="fr-FR" dirty="0">
                <a:solidFill>
                  <a:schemeClr val="tx1"/>
                </a:solidFill>
              </a:rPr>
              <a:t>Faire au préalable imagerie cérébrale à la recherche d’un empyème ou de complications </a:t>
            </a:r>
            <a:r>
              <a:rPr lang="fr-FR" dirty="0" err="1">
                <a:solidFill>
                  <a:schemeClr val="tx1"/>
                </a:solidFill>
              </a:rPr>
              <a:t>intra-cérébrales</a:t>
            </a:r>
            <a:r>
              <a:rPr lang="fr-FR" dirty="0">
                <a:solidFill>
                  <a:schemeClr val="tx1"/>
                </a:solidFill>
              </a:rPr>
              <a:t> qui pourraient justifier un geste chirurgical</a:t>
            </a:r>
          </a:p>
          <a:p>
            <a:pPr lvl="3">
              <a:lnSpc>
                <a:spcPct val="95000"/>
              </a:lnSpc>
              <a:spcAft>
                <a:spcPts val="600"/>
              </a:spcAft>
            </a:pPr>
            <a:r>
              <a:rPr lang="fr-FR" dirty="0">
                <a:solidFill>
                  <a:schemeClr val="tx1"/>
                </a:solidFill>
              </a:rPr>
              <a:t>Prélever un tube pour mesurer la concentration de la C3G utilisée</a:t>
            </a:r>
          </a:p>
          <a:p>
            <a:pPr lvl="2">
              <a:lnSpc>
                <a:spcPct val="95000"/>
              </a:lnSpc>
              <a:spcAft>
                <a:spcPts val="600"/>
              </a:spcAft>
            </a:pPr>
            <a:r>
              <a:rPr lang="fr-FR" dirty="0">
                <a:solidFill>
                  <a:schemeClr val="tx1"/>
                </a:solidFill>
              </a:rPr>
              <a:t>Si méningites autres que pneumocoque, méningocoque, </a:t>
            </a:r>
            <a:r>
              <a:rPr lang="fr-FR" i="1" dirty="0">
                <a:solidFill>
                  <a:schemeClr val="tx1"/>
                </a:solidFill>
              </a:rPr>
              <a:t>Haemophilus </a:t>
            </a:r>
            <a:r>
              <a:rPr lang="fr-FR" dirty="0">
                <a:solidFill>
                  <a:schemeClr val="tx1"/>
                </a:solidFill>
              </a:rPr>
              <a:t>et</a:t>
            </a:r>
            <a:r>
              <a:rPr lang="fr-FR" i="1" dirty="0">
                <a:solidFill>
                  <a:schemeClr val="tx1"/>
                </a:solidFill>
              </a:rPr>
              <a:t> Listeria</a:t>
            </a:r>
            <a:endParaRPr lang="fr-FR" dirty="0">
              <a:solidFill>
                <a:schemeClr val="tx1"/>
              </a:solidFill>
            </a:endParaRPr>
          </a:p>
          <a:p>
            <a:pPr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</a:pPr>
            <a:endParaRPr lang="fr-F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0721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2113" y="1514475"/>
            <a:ext cx="8455025" cy="4378325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r-FR" dirty="0">
                <a:solidFill>
                  <a:schemeClr val="tx1"/>
                </a:solidFill>
              </a:rPr>
              <a:t>L’imagerie cérébrale ne doit pas être systématique.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r-FR" dirty="0">
                <a:solidFill>
                  <a:schemeClr val="tx1"/>
                </a:solidFill>
              </a:rPr>
              <a:t>L’imagerie cérébrale doit être réalisée en cas de :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fr-FR" sz="1800" dirty="0">
                <a:solidFill>
                  <a:schemeClr val="tx1"/>
                </a:solidFill>
              </a:rPr>
              <a:t>méningite à bactérie autre que pneumocoque ou méningocoque - (recherche de sinus dermique chez l’enfant si  à staphylocoques, entérobactéries, ou </a:t>
            </a:r>
            <a:r>
              <a:rPr lang="fr-FR" sz="1800" dirty="0" err="1">
                <a:solidFill>
                  <a:schemeClr val="tx1"/>
                </a:solidFill>
              </a:rPr>
              <a:t>polymicrobienne</a:t>
            </a:r>
            <a:r>
              <a:rPr lang="fr-FR" sz="1800" dirty="0">
                <a:solidFill>
                  <a:schemeClr val="tx1"/>
                </a:solidFill>
              </a:rPr>
              <a:t>)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fr-FR" sz="1800" dirty="0">
                <a:solidFill>
                  <a:schemeClr val="tx1"/>
                </a:solidFill>
              </a:rPr>
              <a:t>méningite bactérienne chez un individu aux antécédents de traumatisme crânien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fr-FR" sz="1800" dirty="0">
                <a:solidFill>
                  <a:schemeClr val="tx1"/>
                </a:solidFill>
              </a:rPr>
              <a:t>méningite à pneumocoque (chez enfant et adulte) ou  à </a:t>
            </a:r>
            <a:r>
              <a:rPr lang="fr-FR" sz="1800" i="1" dirty="0">
                <a:solidFill>
                  <a:schemeClr val="tx1"/>
                </a:solidFill>
              </a:rPr>
              <a:t>Haemophilus</a:t>
            </a:r>
            <a:r>
              <a:rPr lang="fr-FR" sz="1800" dirty="0">
                <a:solidFill>
                  <a:schemeClr val="tx1"/>
                </a:solidFill>
              </a:rPr>
              <a:t> (adulte) et suspicion de brèche ostéo-durale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fr-FR" sz="1800" dirty="0">
                <a:solidFill>
                  <a:schemeClr val="tx1"/>
                </a:solidFill>
              </a:rPr>
              <a:t>méningite à pneumocoque et otite, sinusite ou mastoïdite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fr-FR" sz="1800" dirty="0">
                <a:solidFill>
                  <a:schemeClr val="tx1"/>
                </a:solidFill>
              </a:rPr>
              <a:t>méningite à pneumocoque sans porte d’entrée retrouvée 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fr-FR" sz="1800" dirty="0">
                <a:solidFill>
                  <a:schemeClr val="tx1"/>
                </a:solidFill>
              </a:rPr>
              <a:t>méningite à pneumocoque chez l’enfant en particulier après 2 ans,</a:t>
            </a:r>
          </a:p>
          <a:p>
            <a:pPr lvl="2">
              <a:lnSpc>
                <a:spcPct val="110000"/>
              </a:lnSpc>
              <a:spcBef>
                <a:spcPts val="0"/>
              </a:spcBef>
            </a:pPr>
            <a:r>
              <a:rPr lang="fr-FR" sz="1800" dirty="0">
                <a:solidFill>
                  <a:schemeClr val="tx1"/>
                </a:solidFill>
              </a:rPr>
              <a:t>en l’absence de toute infection bactérienne ORL </a:t>
            </a:r>
          </a:p>
          <a:p>
            <a:pPr lvl="2">
              <a:lnSpc>
                <a:spcPct val="110000"/>
              </a:lnSpc>
              <a:spcBef>
                <a:spcPts val="0"/>
              </a:spcBef>
            </a:pPr>
            <a:r>
              <a:rPr lang="fr-FR" sz="1800" dirty="0">
                <a:solidFill>
                  <a:schemeClr val="tx1"/>
                </a:solidFill>
              </a:rPr>
              <a:t>ou si le </a:t>
            </a:r>
            <a:r>
              <a:rPr lang="fr-FR" sz="1800" dirty="0" err="1">
                <a:solidFill>
                  <a:schemeClr val="tx1"/>
                </a:solidFill>
              </a:rPr>
              <a:t>sérotype</a:t>
            </a:r>
            <a:r>
              <a:rPr lang="fr-FR" sz="1800" dirty="0">
                <a:solidFill>
                  <a:schemeClr val="tx1"/>
                </a:solidFill>
              </a:rPr>
              <a:t> incriminé était inclus dans le vaccin reçu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fr-FR" sz="18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fr-FR" sz="1800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625422"/>
            <a:ext cx="8048625" cy="700065"/>
          </a:xfrm>
        </p:spPr>
        <p:txBody>
          <a:bodyPr>
            <a:noAutofit/>
          </a:bodyPr>
          <a:lstStyle/>
          <a:p>
            <a:r>
              <a:rPr lang="fr-FR" sz="3200" dirty="0">
                <a:solidFill>
                  <a:srgbClr val="28688E"/>
                </a:solidFill>
              </a:rPr>
              <a:t>Quelles sont les indications d'une imagerie?</a:t>
            </a:r>
          </a:p>
        </p:txBody>
      </p:sp>
    </p:spTree>
    <p:extLst>
      <p:ext uri="{BB962C8B-B14F-4D97-AF65-F5344CB8AC3E}">
        <p14:creationId xmlns:p14="http://schemas.microsoft.com/office/powerpoint/2010/main" val="1148902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7322" y="777344"/>
            <a:ext cx="8308207" cy="5709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fr-FR" sz="2000" dirty="0"/>
              <a:t>Mise à jour organisée par la SPILF, avec la participation de :</a:t>
            </a:r>
          </a:p>
          <a:p>
            <a:pPr marL="342900" indent="-342900">
              <a:spcAft>
                <a:spcPts val="600"/>
              </a:spcAft>
              <a:buFont typeface="Arial"/>
              <a:buChar char="•"/>
            </a:pPr>
            <a:r>
              <a:rPr lang="fr-FR" sz="2000" dirty="0"/>
              <a:t>CMIT (Collège des Universitaires des Maladies Infectieuses et Tropicales) </a:t>
            </a:r>
          </a:p>
          <a:p>
            <a:pPr marL="342900" indent="-342900">
              <a:spcAft>
                <a:spcPts val="600"/>
              </a:spcAft>
              <a:buFont typeface="Arial"/>
              <a:buChar char="•"/>
            </a:pPr>
            <a:r>
              <a:rPr lang="fr-FR" sz="2000" dirty="0"/>
              <a:t>APNET (Association Pédagogique Nationale pour l’Enseignement de la Thérapeutique)</a:t>
            </a:r>
          </a:p>
          <a:p>
            <a:pPr marL="342900" indent="-342900">
              <a:spcAft>
                <a:spcPts val="600"/>
              </a:spcAft>
              <a:buFont typeface="Arial"/>
              <a:buChar char="•"/>
            </a:pPr>
            <a:r>
              <a:rPr lang="fr-FR" sz="2000" dirty="0"/>
              <a:t>SFM (Société Française de Microbiologie) </a:t>
            </a:r>
          </a:p>
          <a:p>
            <a:pPr marL="342900" indent="-342900">
              <a:spcAft>
                <a:spcPts val="600"/>
              </a:spcAft>
              <a:buFont typeface="Arial"/>
              <a:buChar char="•"/>
            </a:pPr>
            <a:r>
              <a:rPr lang="fr-FR" sz="2000" dirty="0"/>
              <a:t>SFMU (Société Française de Médecine d'Urgence) </a:t>
            </a:r>
          </a:p>
          <a:p>
            <a:pPr marL="342900" indent="-342900">
              <a:spcAft>
                <a:spcPts val="1200"/>
              </a:spcAft>
              <a:buFont typeface="Arial"/>
              <a:buChar char="•"/>
            </a:pPr>
            <a:r>
              <a:rPr lang="fr-FR" sz="2000" dirty="0"/>
              <a:t>SFN (Société Française de Neurologie) </a:t>
            </a:r>
          </a:p>
          <a:p>
            <a:pPr marL="342900" indent="-342900">
              <a:spcAft>
                <a:spcPts val="1200"/>
              </a:spcAft>
              <a:buFont typeface="Arial"/>
              <a:buChar char="•"/>
            </a:pPr>
            <a:r>
              <a:rPr lang="fr-FR" sz="2000" dirty="0"/>
              <a:t>SFORL (Société Française d’ORL) </a:t>
            </a:r>
          </a:p>
          <a:p>
            <a:pPr marL="342900" indent="-342900">
              <a:spcAft>
                <a:spcPts val="1200"/>
              </a:spcAft>
              <a:buFont typeface="Arial"/>
              <a:buChar char="•"/>
            </a:pPr>
            <a:r>
              <a:rPr lang="fr-FR" sz="2000" dirty="0"/>
              <a:t>SFP 	(Société Française de Pédiatrie)</a:t>
            </a:r>
          </a:p>
          <a:p>
            <a:pPr marL="342900" indent="-342900">
              <a:spcAft>
                <a:spcPts val="1200"/>
              </a:spcAft>
              <a:buFont typeface="Arial"/>
              <a:buChar char="•"/>
            </a:pPr>
            <a:r>
              <a:rPr lang="fr-FR" sz="2000" dirty="0"/>
              <a:t>GPIP (Groupe de Pathologies Infectieuses en Pédiatrie)  </a:t>
            </a:r>
          </a:p>
          <a:p>
            <a:pPr marL="342900" indent="-342900">
              <a:spcAft>
                <a:spcPts val="1200"/>
              </a:spcAft>
              <a:buFont typeface="Arial"/>
              <a:buChar char="•"/>
            </a:pPr>
            <a:r>
              <a:rPr lang="fr-FR" sz="2000" dirty="0"/>
              <a:t>SNFMI (Société Nationale Française de Médecine Interne) </a:t>
            </a:r>
          </a:p>
          <a:p>
            <a:pPr marL="342900" indent="-342900">
              <a:spcAft>
                <a:spcPts val="1200"/>
              </a:spcAft>
              <a:buFont typeface="Arial"/>
              <a:buChar char="•"/>
            </a:pPr>
            <a:r>
              <a:rPr lang="fr-FR" sz="2000" dirty="0"/>
              <a:t>SRLF (Société de Réanimation de Langue Française)</a:t>
            </a:r>
          </a:p>
          <a:p>
            <a:pPr marL="342900" indent="-342900">
              <a:spcAft>
                <a:spcPts val="600"/>
              </a:spcAft>
              <a:buFont typeface="Arial"/>
              <a:buChar char="•"/>
            </a:pPr>
            <a:r>
              <a:rPr lang="fr-FR" sz="2000" dirty="0"/>
              <a:t>SFR (Société Française de radiologie)</a:t>
            </a:r>
          </a:p>
        </p:txBody>
      </p:sp>
    </p:spTree>
    <p:extLst>
      <p:ext uri="{BB962C8B-B14F-4D97-AF65-F5344CB8AC3E}">
        <p14:creationId xmlns:p14="http://schemas.microsoft.com/office/powerpoint/2010/main" val="31717331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2113" y="1561126"/>
            <a:ext cx="8455025" cy="518469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600" dirty="0">
                <a:solidFill>
                  <a:schemeClr val="tx1"/>
                </a:solidFill>
              </a:rPr>
              <a:t>L’imagerie cérébrale doit aussi être réalisée en cas de :</a:t>
            </a:r>
          </a:p>
          <a:p>
            <a:pPr lvl="1">
              <a:lnSpc>
                <a:spcPct val="95000"/>
              </a:lnSpc>
              <a:spcAft>
                <a:spcPts val="600"/>
              </a:spcAft>
            </a:pPr>
            <a:r>
              <a:rPr lang="fr-FR" dirty="0">
                <a:solidFill>
                  <a:schemeClr val="tx1"/>
                </a:solidFill>
              </a:rPr>
              <a:t>Survenue de signes neurologiques nouveaux : </a:t>
            </a:r>
          </a:p>
          <a:p>
            <a:pPr lvl="2">
              <a:lnSpc>
                <a:spcPct val="95000"/>
              </a:lnSpc>
              <a:spcAft>
                <a:spcPts val="600"/>
              </a:spcAft>
            </a:pPr>
            <a:r>
              <a:rPr lang="fr-FR" sz="1900" dirty="0">
                <a:solidFill>
                  <a:schemeClr val="tx1"/>
                </a:solidFill>
              </a:rPr>
              <a:t>crises convulsives</a:t>
            </a:r>
          </a:p>
          <a:p>
            <a:pPr lvl="2">
              <a:lnSpc>
                <a:spcPct val="95000"/>
              </a:lnSpc>
              <a:spcAft>
                <a:spcPts val="600"/>
              </a:spcAft>
            </a:pPr>
            <a:r>
              <a:rPr lang="fr-FR" sz="1900" dirty="0">
                <a:solidFill>
                  <a:schemeClr val="tx1"/>
                </a:solidFill>
              </a:rPr>
              <a:t>paralysie (hémiparésie, </a:t>
            </a:r>
            <a:r>
              <a:rPr lang="fr-FR" sz="1900" dirty="0" err="1">
                <a:solidFill>
                  <a:schemeClr val="tx1"/>
                </a:solidFill>
              </a:rPr>
              <a:t>tétraparésie</a:t>
            </a:r>
            <a:r>
              <a:rPr lang="fr-FR" sz="1900" dirty="0">
                <a:solidFill>
                  <a:schemeClr val="tx1"/>
                </a:solidFill>
              </a:rPr>
              <a:t>, paralysie des nerfs crâniens en dehors d’un VI isolé)</a:t>
            </a:r>
          </a:p>
          <a:p>
            <a:pPr lvl="2">
              <a:lnSpc>
                <a:spcPct val="95000"/>
              </a:lnSpc>
              <a:spcAft>
                <a:spcPts val="600"/>
              </a:spcAft>
            </a:pPr>
            <a:r>
              <a:rPr lang="fr-FR" sz="1900" dirty="0">
                <a:solidFill>
                  <a:schemeClr val="tx1"/>
                </a:solidFill>
              </a:rPr>
              <a:t>accentuation des céphalées </a:t>
            </a:r>
          </a:p>
          <a:p>
            <a:pPr lvl="2">
              <a:lnSpc>
                <a:spcPct val="95000"/>
              </a:lnSpc>
              <a:spcAft>
                <a:spcPts val="600"/>
              </a:spcAft>
            </a:pPr>
            <a:r>
              <a:rPr lang="fr-FR" sz="1900" dirty="0">
                <a:solidFill>
                  <a:schemeClr val="tx1"/>
                </a:solidFill>
              </a:rPr>
              <a:t>modification de la vision</a:t>
            </a:r>
          </a:p>
          <a:p>
            <a:pPr lvl="2">
              <a:lnSpc>
                <a:spcPct val="95000"/>
              </a:lnSpc>
              <a:spcAft>
                <a:spcPts val="600"/>
              </a:spcAft>
            </a:pPr>
            <a:r>
              <a:rPr lang="fr-FR" sz="1900" dirty="0">
                <a:solidFill>
                  <a:schemeClr val="tx1"/>
                </a:solidFill>
              </a:rPr>
              <a:t>Troubles de la conscience </a:t>
            </a:r>
          </a:p>
          <a:p>
            <a:pPr lvl="1">
              <a:lnSpc>
                <a:spcPct val="95000"/>
              </a:lnSpc>
              <a:spcAft>
                <a:spcPts val="600"/>
              </a:spcAft>
            </a:pPr>
            <a:r>
              <a:rPr lang="fr-FR" dirty="0">
                <a:solidFill>
                  <a:schemeClr val="tx1"/>
                </a:solidFill>
              </a:rPr>
              <a:t>Persistance au-delà de 72h après le début du traitement : </a:t>
            </a:r>
          </a:p>
          <a:p>
            <a:pPr lvl="2">
              <a:lnSpc>
                <a:spcPct val="95000"/>
              </a:lnSpc>
              <a:spcAft>
                <a:spcPts val="600"/>
              </a:spcAft>
            </a:pPr>
            <a:r>
              <a:rPr lang="fr-FR" sz="1900" dirty="0">
                <a:solidFill>
                  <a:schemeClr val="tx1"/>
                </a:solidFill>
              </a:rPr>
              <a:t>d’une fièvre supérieure à 38,5 °C ou reprise fébrile inexpliquée</a:t>
            </a:r>
          </a:p>
          <a:p>
            <a:pPr lvl="2">
              <a:lnSpc>
                <a:spcPct val="95000"/>
              </a:lnSpc>
              <a:spcAft>
                <a:spcPts val="600"/>
              </a:spcAft>
            </a:pPr>
            <a:r>
              <a:rPr lang="fr-FR" sz="1900" dirty="0">
                <a:solidFill>
                  <a:schemeClr val="tx1"/>
                </a:solidFill>
              </a:rPr>
              <a:t>de troubles de la conscience</a:t>
            </a:r>
          </a:p>
          <a:p>
            <a:pPr lvl="2">
              <a:lnSpc>
                <a:spcPct val="95000"/>
              </a:lnSpc>
              <a:spcAft>
                <a:spcPts val="600"/>
              </a:spcAft>
            </a:pPr>
            <a:r>
              <a:rPr lang="fr-FR" sz="1900" dirty="0">
                <a:solidFill>
                  <a:schemeClr val="tx1"/>
                </a:solidFill>
              </a:rPr>
              <a:t>de céphalées importantes </a:t>
            </a:r>
          </a:p>
          <a:p>
            <a:pPr lvl="1">
              <a:lnSpc>
                <a:spcPct val="95000"/>
              </a:lnSpc>
              <a:spcAft>
                <a:spcPts val="600"/>
              </a:spcAft>
            </a:pPr>
            <a:r>
              <a:rPr lang="fr-FR" dirty="0">
                <a:solidFill>
                  <a:schemeClr val="tx1"/>
                </a:solidFill>
              </a:rPr>
              <a:t>Chez l’enfant de moins de 2 ans, si augmentation rapide du périmètre crânien</a:t>
            </a:r>
          </a:p>
          <a:p>
            <a:pPr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</a:pPr>
            <a:endParaRPr lang="fr-FR" sz="2000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625422"/>
            <a:ext cx="8048625" cy="700065"/>
          </a:xfrm>
        </p:spPr>
        <p:txBody>
          <a:bodyPr>
            <a:noAutofit/>
          </a:bodyPr>
          <a:lstStyle/>
          <a:p>
            <a:r>
              <a:rPr lang="fr-FR" sz="3200" dirty="0">
                <a:solidFill>
                  <a:srgbClr val="28688E"/>
                </a:solidFill>
              </a:rPr>
              <a:t>Quelles sont les indications d'une imagerie?</a:t>
            </a:r>
          </a:p>
        </p:txBody>
      </p:sp>
    </p:spTree>
    <p:extLst>
      <p:ext uri="{BB962C8B-B14F-4D97-AF65-F5344CB8AC3E}">
        <p14:creationId xmlns:p14="http://schemas.microsoft.com/office/powerpoint/2010/main" val="23741633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512763"/>
            <a:ext cx="8761412" cy="1103312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28688E"/>
                </a:solidFill>
              </a:rPr>
              <a:t>Prise en charge de la porte d’entrée</a:t>
            </a:r>
            <a:br>
              <a:rPr lang="fr-FR" sz="3200" dirty="0">
                <a:solidFill>
                  <a:srgbClr val="28688E"/>
                </a:solidFill>
              </a:rPr>
            </a:br>
            <a:endParaRPr lang="fr-FR" sz="3200" dirty="0">
              <a:solidFill>
                <a:srgbClr val="28688E"/>
              </a:solidFill>
            </a:endParaRP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2113" y="1360582"/>
            <a:ext cx="8644383" cy="437832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dirty="0">
                <a:solidFill>
                  <a:schemeClr val="tx1"/>
                </a:solidFill>
              </a:rPr>
              <a:t>Avis ORL 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otite moyenne aiguë : paracentèse recommandée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mastoïdite aiguë : antibiotiques et drainage de l’oreille moyenne par paracentèse ; la chirurgie peut être indiquée si l’évolution n’est pas favorable après 48 heures d’antibiothérapie 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foyer collecté sinusien persistant ou sepsis prolongé : drainage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otorrhée et rhinorrhée de LCS : peuvent se tarir spontanément. Si elles persistent : fermeture de la brèche repérée par endoscopie, TDM ou IRM.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fr-FR" sz="18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fr-FR" dirty="0">
                <a:solidFill>
                  <a:schemeClr val="tx1"/>
                </a:solidFill>
              </a:rPr>
              <a:t>En cas de brèche 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pas d’antibiothérapie prophylactique ni maintien d’une antibiothérapie curative avant la fermeture de la brèche.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vaccination anti-</a:t>
            </a:r>
            <a:r>
              <a:rPr lang="fr-FR" sz="1800" dirty="0" err="1">
                <a:solidFill>
                  <a:schemeClr val="tx1"/>
                </a:solidFill>
              </a:rPr>
              <a:t>pneumococcique</a:t>
            </a:r>
            <a:r>
              <a:rPr lang="fr-FR" sz="1800" dirty="0">
                <a:solidFill>
                  <a:schemeClr val="tx1"/>
                </a:solidFill>
              </a:rPr>
              <a:t> (injection initiale d’un vaccin conjugué, suivie d’un vaccin polysaccharidique 2 mois plus tard 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la fermeture de la brèche doit intervenir le plus rapidement possible. 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endParaRPr lang="fr-FR" sz="1800" dirty="0">
              <a:solidFill>
                <a:schemeClr val="tx1"/>
              </a:solidFill>
            </a:endParaRPr>
          </a:p>
          <a:p>
            <a:pPr lvl="2">
              <a:lnSpc>
                <a:spcPct val="100000"/>
              </a:lnSpc>
              <a:spcAft>
                <a:spcPts val="600"/>
              </a:spcAft>
            </a:pPr>
            <a:endParaRPr lang="fr-FR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339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39044" y="-27384"/>
            <a:ext cx="8464550" cy="836612"/>
          </a:xfrm>
        </p:spPr>
        <p:txBody>
          <a:bodyPr/>
          <a:lstStyle/>
          <a:p>
            <a:r>
              <a:rPr lang="fr-FR" sz="3200" dirty="0">
                <a:solidFill>
                  <a:srgbClr val="28688E"/>
                </a:solidFill>
              </a:rPr>
              <a:t>Quel suivi pour quels patients ?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2113" y="1105123"/>
            <a:ext cx="8455025" cy="528223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34000"/>
              </a:lnSpc>
              <a:spcBef>
                <a:spcPct val="0"/>
              </a:spcBef>
              <a:spcAft>
                <a:spcPts val="600"/>
              </a:spcAft>
            </a:pPr>
            <a:r>
              <a:rPr lang="fr-FR" sz="2800" b="1" dirty="0">
                <a:solidFill>
                  <a:schemeClr val="tx1"/>
                </a:solidFill>
              </a:rPr>
              <a:t>Avant la sortie de l’hôpital ou au plus tard dans les 15 jours après la fin du traitement </a:t>
            </a:r>
          </a:p>
          <a:p>
            <a:pPr lvl="1">
              <a:lnSpc>
                <a:spcPct val="134000"/>
              </a:lnSpc>
              <a:spcBef>
                <a:spcPct val="0"/>
              </a:spcBef>
              <a:spcAft>
                <a:spcPts val="600"/>
              </a:spcAft>
            </a:pPr>
            <a:r>
              <a:rPr lang="fr-FR" sz="2000" u="sng" dirty="0">
                <a:solidFill>
                  <a:schemeClr val="tx1"/>
                </a:solidFill>
              </a:rPr>
              <a:t>Chez les enfants et les adultes </a:t>
            </a:r>
            <a:r>
              <a:rPr lang="fr-FR" sz="2000" dirty="0">
                <a:solidFill>
                  <a:schemeClr val="tx1"/>
                </a:solidFill>
              </a:rPr>
              <a:t>: examen clinique neurologique et test auditif adapté à l’âge. Si hypoacousie profonde, craindre une ossification cochléaire débutante </a:t>
            </a:r>
            <a:r>
              <a:rPr lang="fr-FR" sz="2000" dirty="0">
                <a:solidFill>
                  <a:schemeClr val="tx1"/>
                </a:solidFill>
                <a:sym typeface="Symbol" pitchFamily="16" charset="2"/>
              </a:rPr>
              <a:t></a:t>
            </a:r>
            <a:r>
              <a:rPr lang="fr-FR" sz="2000" dirty="0">
                <a:solidFill>
                  <a:schemeClr val="tx1"/>
                </a:solidFill>
              </a:rPr>
              <a:t> consultation ORL</a:t>
            </a:r>
          </a:p>
          <a:p>
            <a:pPr lvl="1">
              <a:lnSpc>
                <a:spcPct val="134000"/>
              </a:lnSpc>
              <a:spcBef>
                <a:spcPct val="0"/>
              </a:spcBef>
              <a:spcAft>
                <a:spcPts val="600"/>
              </a:spcAft>
            </a:pPr>
            <a:r>
              <a:rPr lang="fr-FR" sz="2000" u="sng" dirty="0">
                <a:solidFill>
                  <a:schemeClr val="tx1"/>
                </a:solidFill>
              </a:rPr>
              <a:t>Chez l’enfant et l’adulte jeune </a:t>
            </a:r>
            <a:r>
              <a:rPr lang="fr-FR" sz="2000" dirty="0">
                <a:solidFill>
                  <a:schemeClr val="tx1"/>
                </a:solidFill>
              </a:rPr>
              <a:t>: avis spécialisé pour discuter les explorations immunologiques si</a:t>
            </a:r>
          </a:p>
          <a:p>
            <a:pPr lvl="2">
              <a:lnSpc>
                <a:spcPct val="134000"/>
              </a:lnSpc>
              <a:spcBef>
                <a:spcPct val="0"/>
              </a:spcBef>
              <a:spcAft>
                <a:spcPts val="600"/>
              </a:spcAft>
            </a:pPr>
            <a:r>
              <a:rPr lang="fr-FR" sz="1600" dirty="0">
                <a:solidFill>
                  <a:schemeClr val="tx1"/>
                </a:solidFill>
              </a:rPr>
              <a:t>antécédent d’infections bactériennes sévères chez le patient ou dans sa fratrie</a:t>
            </a:r>
          </a:p>
          <a:p>
            <a:pPr lvl="2">
              <a:lnSpc>
                <a:spcPct val="134000"/>
              </a:lnSpc>
              <a:spcBef>
                <a:spcPct val="0"/>
              </a:spcBef>
              <a:spcAft>
                <a:spcPts val="600"/>
              </a:spcAft>
            </a:pPr>
            <a:r>
              <a:rPr lang="fr-FR" sz="1600" dirty="0">
                <a:solidFill>
                  <a:schemeClr val="tx1"/>
                </a:solidFill>
              </a:rPr>
              <a:t>méningites récidivantes</a:t>
            </a:r>
          </a:p>
          <a:p>
            <a:pPr lvl="2">
              <a:lnSpc>
                <a:spcPct val="134000"/>
              </a:lnSpc>
              <a:spcBef>
                <a:spcPct val="0"/>
              </a:spcBef>
              <a:spcAft>
                <a:spcPts val="600"/>
              </a:spcAft>
            </a:pPr>
            <a:r>
              <a:rPr lang="fr-FR" sz="1600" dirty="0">
                <a:solidFill>
                  <a:schemeClr val="tx1"/>
                </a:solidFill>
              </a:rPr>
              <a:t>méningite à </a:t>
            </a:r>
            <a:r>
              <a:rPr lang="fr-FR" sz="1600" dirty="0" err="1">
                <a:solidFill>
                  <a:schemeClr val="tx1"/>
                </a:solidFill>
              </a:rPr>
              <a:t>sérotype</a:t>
            </a:r>
            <a:r>
              <a:rPr lang="fr-FR" sz="1600" dirty="0">
                <a:solidFill>
                  <a:schemeClr val="tx1"/>
                </a:solidFill>
              </a:rPr>
              <a:t> vaccinal chez un enfant vacciné (vaccin pneumocoque conjugué, </a:t>
            </a:r>
            <a:r>
              <a:rPr lang="fr-FR" sz="1600" i="1" dirty="0" err="1">
                <a:solidFill>
                  <a:schemeClr val="tx1"/>
                </a:solidFill>
              </a:rPr>
              <a:t>Haemophilus</a:t>
            </a:r>
            <a:r>
              <a:rPr lang="fr-FR" sz="1600" dirty="0">
                <a:solidFill>
                  <a:schemeClr val="tx1"/>
                </a:solidFill>
              </a:rPr>
              <a:t> ou méningocoque)</a:t>
            </a:r>
          </a:p>
          <a:p>
            <a:pPr lvl="2">
              <a:lnSpc>
                <a:spcPct val="134000"/>
              </a:lnSpc>
              <a:spcBef>
                <a:spcPct val="0"/>
              </a:spcBef>
              <a:spcAft>
                <a:spcPts val="600"/>
              </a:spcAft>
            </a:pPr>
            <a:r>
              <a:rPr lang="fr-FR" sz="1600" dirty="0">
                <a:solidFill>
                  <a:schemeClr val="tx1"/>
                </a:solidFill>
              </a:rPr>
              <a:t>infection à germe inhabituel dont méningocoque de </a:t>
            </a:r>
            <a:r>
              <a:rPr lang="fr-FR" sz="1600" dirty="0" err="1">
                <a:solidFill>
                  <a:schemeClr val="tx1"/>
                </a:solidFill>
              </a:rPr>
              <a:t>sérogroupe</a:t>
            </a:r>
            <a:r>
              <a:rPr lang="fr-FR" sz="1600" dirty="0">
                <a:solidFill>
                  <a:schemeClr val="tx1"/>
                </a:solidFill>
              </a:rPr>
              <a:t> rare (Y, W135, X et Z).</a:t>
            </a:r>
          </a:p>
          <a:p>
            <a:pPr lvl="1">
              <a:lnSpc>
                <a:spcPct val="134000"/>
              </a:lnSpc>
              <a:spcBef>
                <a:spcPct val="0"/>
              </a:spcBef>
              <a:spcAft>
                <a:spcPts val="600"/>
              </a:spcAft>
            </a:pPr>
            <a:r>
              <a:rPr lang="fr-FR" sz="2000" u="sng" dirty="0">
                <a:solidFill>
                  <a:schemeClr val="tx1"/>
                </a:solidFill>
              </a:rPr>
              <a:t>Chez l’adulte </a:t>
            </a:r>
            <a:r>
              <a:rPr lang="fr-FR" sz="2000" dirty="0">
                <a:solidFill>
                  <a:schemeClr val="tx1"/>
                </a:solidFill>
              </a:rPr>
              <a:t>: recherche de pathologies </a:t>
            </a:r>
            <a:r>
              <a:rPr lang="fr-FR" sz="2000" dirty="0" err="1">
                <a:solidFill>
                  <a:schemeClr val="tx1"/>
                </a:solidFill>
              </a:rPr>
              <a:t>prédisposantes</a:t>
            </a:r>
            <a:r>
              <a:rPr lang="fr-FR" sz="2000" dirty="0">
                <a:solidFill>
                  <a:schemeClr val="tx1"/>
                </a:solidFill>
              </a:rPr>
              <a:t> telles que diabète, éthylisme chronique, cancer, cirrhose, hémopathie, infection par le VIH en cas de facteur de risque.  </a:t>
            </a:r>
          </a:p>
        </p:txBody>
      </p:sp>
    </p:spTree>
    <p:extLst>
      <p:ext uri="{BB962C8B-B14F-4D97-AF65-F5344CB8AC3E}">
        <p14:creationId xmlns:p14="http://schemas.microsoft.com/office/powerpoint/2010/main" val="9541451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5274"/>
            <a:ext cx="8464550" cy="836612"/>
          </a:xfrm>
        </p:spPr>
        <p:txBody>
          <a:bodyPr/>
          <a:lstStyle/>
          <a:p>
            <a:r>
              <a:rPr lang="fr-FR" sz="3200" dirty="0">
                <a:solidFill>
                  <a:srgbClr val="28688E"/>
                </a:solidFill>
              </a:rPr>
              <a:t>Quel suivi pour quels patients ?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2113" y="1120775"/>
            <a:ext cx="8455025" cy="489902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</a:pPr>
            <a:r>
              <a:rPr lang="fr-FR" sz="2600" b="1" dirty="0">
                <a:solidFill>
                  <a:schemeClr val="tx1"/>
                </a:solidFill>
              </a:rPr>
              <a:t>Un mois après la sortie de l’hôpital : 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</a:pPr>
            <a:r>
              <a:rPr lang="fr-FR" sz="2000" dirty="0">
                <a:solidFill>
                  <a:schemeClr val="tx1"/>
                </a:solidFill>
              </a:rPr>
              <a:t>Examen neurologique et recherche d’une hypoacousie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</a:pPr>
            <a:r>
              <a:rPr lang="fr-FR" sz="2000" dirty="0">
                <a:solidFill>
                  <a:schemeClr val="tx1"/>
                </a:solidFill>
              </a:rPr>
              <a:t>Si un traitement </a:t>
            </a:r>
            <a:r>
              <a:rPr lang="fr-FR" sz="2000" dirty="0" err="1">
                <a:solidFill>
                  <a:schemeClr val="tx1"/>
                </a:solidFill>
              </a:rPr>
              <a:t>anti-épileptique</a:t>
            </a:r>
            <a:r>
              <a:rPr lang="fr-FR" sz="2000" dirty="0">
                <a:solidFill>
                  <a:schemeClr val="tx1"/>
                </a:solidFill>
              </a:rPr>
              <a:t> a été prescrit durant la phase aiguë et qu’aucune nouvelle crise n’est survenue : EEG  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</a:pPr>
            <a:r>
              <a:rPr lang="fr-FR" sz="1900" dirty="0">
                <a:solidFill>
                  <a:schemeClr val="tx1"/>
                </a:solidFill>
              </a:rPr>
              <a:t>arr</a:t>
            </a:r>
            <a:r>
              <a:rPr lang="fr-FR" altLang="ja-JP" sz="1900" dirty="0">
                <a:solidFill>
                  <a:schemeClr val="tx1"/>
                </a:solidFill>
                <a:ea typeface="ＭＳ Ｐゴシック" pitchFamily="16" charset="-128"/>
              </a:rPr>
              <a:t>êt du</a:t>
            </a:r>
            <a:r>
              <a:rPr lang="fr-FR" sz="1900" dirty="0">
                <a:solidFill>
                  <a:schemeClr val="tx1"/>
                </a:solidFill>
              </a:rPr>
              <a:t> traitement antiépileptique après avis neurologique ou neuro-pédiatrique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</a:pPr>
            <a:r>
              <a:rPr lang="fr-FR" sz="2000" dirty="0">
                <a:solidFill>
                  <a:schemeClr val="tx1"/>
                </a:solidFill>
              </a:rPr>
              <a:t>Chez le petit enfant  : surveiller le périmètre crânien. </a:t>
            </a:r>
          </a:p>
          <a:p>
            <a:pPr marL="349250" lvl="1" inden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</a:pPr>
            <a:endParaRPr lang="fr-FR" sz="2000" dirty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fr-FR" sz="2600" b="1" dirty="0">
                <a:solidFill>
                  <a:schemeClr val="tx1"/>
                </a:solidFill>
              </a:rPr>
              <a:t>Le suivi pendant 12 mois est recommandé pour détecter les complications tardives 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</a:pPr>
            <a:r>
              <a:rPr lang="fr-FR" sz="2000" dirty="0">
                <a:solidFill>
                  <a:schemeClr val="tx1"/>
                </a:solidFill>
              </a:rPr>
              <a:t>Chez l’enfant, tous les 3 mois : surveillance clinique de l’audition et vérification de l’adaptation scolaire.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</a:pPr>
            <a:r>
              <a:rPr lang="fr-FR" sz="2000" dirty="0">
                <a:solidFill>
                  <a:schemeClr val="tx1"/>
                </a:solidFill>
              </a:rPr>
              <a:t>Chez l’adulte : évaluer cliniquement l’audition, les séquelles cognitives et rechercher une dépression. Améliorer le dépistage et la prise en charge des séquelles tardives. 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charset="0"/>
              <a:buNone/>
            </a:pPr>
            <a:endParaRPr lang="fr-F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2045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Document annexe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10013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Zone de texte 2"/>
          <p:cNvSpPr txBox="1">
            <a:spLocks noChangeArrowheads="1"/>
          </p:cNvSpPr>
          <p:nvPr/>
        </p:nvSpPr>
        <p:spPr bwMode="auto">
          <a:xfrm>
            <a:off x="3712814" y="174625"/>
            <a:ext cx="1704975" cy="2619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Suspicion de méningite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603" name="Zone de texte 2"/>
          <p:cNvSpPr txBox="1">
            <a:spLocks noChangeArrowheads="1"/>
          </p:cNvSpPr>
          <p:nvPr/>
        </p:nvSpPr>
        <p:spPr bwMode="auto">
          <a:xfrm>
            <a:off x="1920527" y="709613"/>
            <a:ext cx="5273675" cy="269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Existe-t-il une suspicion de risque d’engagement</a:t>
            </a:r>
            <a:r>
              <a:rPr lang="fr-FR" sz="900" baseline="30000">
                <a:latin typeface="Calibri" pitchFamily="34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 et/ou d’autres CI à la réalisation de la PL</a:t>
            </a:r>
            <a:r>
              <a:rPr lang="fr-FR" sz="900" baseline="30000">
                <a:latin typeface="Calibri" pitchFamily="34" charset="0"/>
                <a:ea typeface="Calibri" pitchFamily="34" charset="0"/>
                <a:cs typeface="Times New Roman" pitchFamily="18" charset="0"/>
              </a:rPr>
              <a:t>4</a:t>
            </a: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 ?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4546252" y="442913"/>
            <a:ext cx="0" cy="2270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05" name="Zone de texte 2"/>
          <p:cNvSpPr txBox="1">
            <a:spLocks noChangeArrowheads="1"/>
          </p:cNvSpPr>
          <p:nvPr/>
        </p:nvSpPr>
        <p:spPr bwMode="auto">
          <a:xfrm>
            <a:off x="2191989" y="1200150"/>
            <a:ext cx="446088" cy="25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Oui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606" name="Zone de texte 2"/>
          <p:cNvSpPr txBox="1">
            <a:spLocks noChangeArrowheads="1"/>
          </p:cNvSpPr>
          <p:nvPr/>
        </p:nvSpPr>
        <p:spPr bwMode="auto">
          <a:xfrm>
            <a:off x="6525864" y="1200150"/>
            <a:ext cx="446088" cy="25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Non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607" name="Zone de texte 2"/>
          <p:cNvSpPr txBox="1">
            <a:spLocks noChangeArrowheads="1"/>
          </p:cNvSpPr>
          <p:nvPr/>
        </p:nvSpPr>
        <p:spPr bwMode="auto">
          <a:xfrm>
            <a:off x="2214214" y="1598613"/>
            <a:ext cx="1096963" cy="2555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2 hémocultures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608" name="Zone de texte 2"/>
          <p:cNvSpPr txBox="1">
            <a:spLocks noChangeArrowheads="1"/>
          </p:cNvSpPr>
          <p:nvPr/>
        </p:nvSpPr>
        <p:spPr bwMode="auto">
          <a:xfrm>
            <a:off x="2001489" y="1985963"/>
            <a:ext cx="1550988" cy="255587"/>
          </a:xfrm>
          <a:prstGeom prst="rect">
            <a:avLst/>
          </a:prstGeom>
          <a:solidFill>
            <a:srgbClr val="FFFFFF"/>
          </a:solidFill>
          <a:ln w="38100">
            <a:solidFill>
              <a:srgbClr val="CC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DXM + Antibiothérapie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609" name="Zone de texte 2"/>
          <p:cNvSpPr txBox="1">
            <a:spLocks noChangeArrowheads="1"/>
          </p:cNvSpPr>
          <p:nvPr/>
        </p:nvSpPr>
        <p:spPr bwMode="auto">
          <a:xfrm>
            <a:off x="1253777" y="2608263"/>
            <a:ext cx="1384300" cy="4238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Suspicion de risque d’engagement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610" name="Zone de texte 2"/>
          <p:cNvSpPr txBox="1">
            <a:spLocks noChangeArrowheads="1"/>
          </p:cNvSpPr>
          <p:nvPr/>
        </p:nvSpPr>
        <p:spPr bwMode="auto">
          <a:xfrm>
            <a:off x="1409352" y="3281363"/>
            <a:ext cx="1096962" cy="2555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TDM cérébral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611" name="Zone de texte 2"/>
          <p:cNvSpPr txBox="1">
            <a:spLocks noChangeArrowheads="1"/>
          </p:cNvSpPr>
          <p:nvPr/>
        </p:nvSpPr>
        <p:spPr bwMode="auto">
          <a:xfrm>
            <a:off x="1418877" y="3732213"/>
            <a:ext cx="1096962" cy="3889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Contre-indications PL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612" name="Zone de texte 2"/>
          <p:cNvSpPr txBox="1">
            <a:spLocks noChangeArrowheads="1"/>
          </p:cNvSpPr>
          <p:nvPr/>
        </p:nvSpPr>
        <p:spPr bwMode="auto">
          <a:xfrm>
            <a:off x="1537939" y="4333875"/>
            <a:ext cx="731838" cy="2492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PL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613" name="Zone de texte 2"/>
          <p:cNvSpPr txBox="1">
            <a:spLocks noChangeArrowheads="1"/>
          </p:cNvSpPr>
          <p:nvPr/>
        </p:nvSpPr>
        <p:spPr bwMode="auto">
          <a:xfrm>
            <a:off x="1953864" y="4102100"/>
            <a:ext cx="446088" cy="25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Non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614" name="Zone de texte 2"/>
          <p:cNvSpPr txBox="1">
            <a:spLocks noChangeArrowheads="1"/>
          </p:cNvSpPr>
          <p:nvPr/>
        </p:nvSpPr>
        <p:spPr bwMode="auto">
          <a:xfrm>
            <a:off x="2898427" y="2616200"/>
            <a:ext cx="1096962" cy="4238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Autres CI à la réalisation de la PL 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615" name="Zone de texte 2"/>
          <p:cNvSpPr txBox="1">
            <a:spLocks noChangeArrowheads="1"/>
          </p:cNvSpPr>
          <p:nvPr/>
        </p:nvSpPr>
        <p:spPr bwMode="auto">
          <a:xfrm>
            <a:off x="2901602" y="3281363"/>
            <a:ext cx="1096962" cy="4159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Correction possible de la CI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616" name="Zone de texte 2"/>
          <p:cNvSpPr txBox="1">
            <a:spLocks noChangeArrowheads="1"/>
          </p:cNvSpPr>
          <p:nvPr/>
        </p:nvSpPr>
        <p:spPr bwMode="auto">
          <a:xfrm>
            <a:off x="2761902" y="3846513"/>
            <a:ext cx="446087" cy="2555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Oui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617" name="Zone de texte 2"/>
          <p:cNvSpPr txBox="1">
            <a:spLocks noChangeArrowheads="1"/>
          </p:cNvSpPr>
          <p:nvPr/>
        </p:nvSpPr>
        <p:spPr bwMode="auto">
          <a:xfrm>
            <a:off x="3695352" y="3846513"/>
            <a:ext cx="446087" cy="2555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Non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618" name="Zone de texte 2"/>
          <p:cNvSpPr txBox="1">
            <a:spLocks noChangeArrowheads="1"/>
          </p:cNvSpPr>
          <p:nvPr/>
        </p:nvSpPr>
        <p:spPr bwMode="auto">
          <a:xfrm>
            <a:off x="2696814" y="4311650"/>
            <a:ext cx="4445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600">
                <a:latin typeface="Calibri" pitchFamily="34" charset="0"/>
                <a:ea typeface="Calibri" pitchFamily="34" charset="0"/>
                <a:cs typeface="Times New Roman" pitchFamily="18" charset="0"/>
              </a:rPr>
              <a:t>Dès que</a:t>
            </a: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600">
                <a:latin typeface="Calibri" pitchFamily="34" charset="0"/>
                <a:ea typeface="Calibri" pitchFamily="34" charset="0"/>
                <a:cs typeface="Times New Roman" pitchFamily="18" charset="0"/>
              </a:rPr>
              <a:t>possible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cxnSp>
        <p:nvCxnSpPr>
          <p:cNvPr id="21" name="Connecteur en angle 20"/>
          <p:cNvCxnSpPr/>
          <p:nvPr/>
        </p:nvCxnSpPr>
        <p:spPr>
          <a:xfrm rot="10800000" flipV="1">
            <a:off x="2315814" y="4100513"/>
            <a:ext cx="650875" cy="36671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20" name="Zone de texte 2"/>
          <p:cNvSpPr txBox="1">
            <a:spLocks noChangeArrowheads="1"/>
          </p:cNvSpPr>
          <p:nvPr/>
        </p:nvSpPr>
        <p:spPr bwMode="auto">
          <a:xfrm>
            <a:off x="3311177" y="4818063"/>
            <a:ext cx="1096962" cy="10461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Poursuite ABie guidée par évolution clinique et résultats biologiques et microbiologiques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cxnSp>
        <p:nvCxnSpPr>
          <p:cNvPr id="23" name="Connecteur droit 22"/>
          <p:cNvCxnSpPr/>
          <p:nvPr/>
        </p:nvCxnSpPr>
        <p:spPr>
          <a:xfrm>
            <a:off x="4551014" y="984250"/>
            <a:ext cx="0" cy="150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 flipH="1">
            <a:off x="2765077" y="1131888"/>
            <a:ext cx="17859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>
            <a:off x="2765077" y="1136650"/>
            <a:ext cx="0" cy="4651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H="1">
            <a:off x="4558952" y="1133475"/>
            <a:ext cx="17859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25" name="Zone de texte 2"/>
          <p:cNvSpPr txBox="1">
            <a:spLocks noChangeArrowheads="1"/>
          </p:cNvSpPr>
          <p:nvPr/>
        </p:nvSpPr>
        <p:spPr bwMode="auto">
          <a:xfrm>
            <a:off x="5747989" y="1593850"/>
            <a:ext cx="1181100" cy="255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PL +2 hémocultures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cxnSp>
        <p:nvCxnSpPr>
          <p:cNvPr id="28" name="Connecteur droit avec flèche 27"/>
          <p:cNvCxnSpPr/>
          <p:nvPr/>
        </p:nvCxnSpPr>
        <p:spPr>
          <a:xfrm>
            <a:off x="6335364" y="1128713"/>
            <a:ext cx="0" cy="4651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27" name="Zone de texte 2"/>
          <p:cNvSpPr txBox="1">
            <a:spLocks noChangeArrowheads="1"/>
          </p:cNvSpPr>
          <p:nvPr/>
        </p:nvSpPr>
        <p:spPr bwMode="auto">
          <a:xfrm>
            <a:off x="5076477" y="2119313"/>
            <a:ext cx="725487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LCR trouble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628" name="Zone de texte 2"/>
          <p:cNvSpPr txBox="1">
            <a:spLocks noChangeArrowheads="1"/>
          </p:cNvSpPr>
          <p:nvPr/>
        </p:nvSpPr>
        <p:spPr bwMode="auto">
          <a:xfrm>
            <a:off x="6817964" y="2127250"/>
            <a:ext cx="698500" cy="2333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LCR clair 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629" name="Zone de texte 2"/>
          <p:cNvSpPr txBox="1">
            <a:spLocks noChangeArrowheads="1"/>
          </p:cNvSpPr>
          <p:nvPr/>
        </p:nvSpPr>
        <p:spPr bwMode="auto">
          <a:xfrm>
            <a:off x="6008339" y="2533650"/>
            <a:ext cx="768350" cy="414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Formule bactérienne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630" name="Zone de texte 2"/>
          <p:cNvSpPr txBox="1">
            <a:spLocks noChangeArrowheads="1"/>
          </p:cNvSpPr>
          <p:nvPr/>
        </p:nvSpPr>
        <p:spPr bwMode="auto">
          <a:xfrm>
            <a:off x="7605364" y="2533650"/>
            <a:ext cx="698500" cy="414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Formule virale 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631" name="Zone de texte 2"/>
          <p:cNvSpPr txBox="1">
            <a:spLocks noChangeArrowheads="1"/>
          </p:cNvSpPr>
          <p:nvPr/>
        </p:nvSpPr>
        <p:spPr bwMode="auto">
          <a:xfrm>
            <a:off x="6827489" y="2536825"/>
            <a:ext cx="73025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800">
                <a:latin typeface="Calibri" pitchFamily="34" charset="0"/>
                <a:ea typeface="Calibri" pitchFamily="34" charset="0"/>
                <a:cs typeface="Times New Roman" pitchFamily="18" charset="0"/>
              </a:rPr>
              <a:t>Formule       panachée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632" name="Zone de texte 2"/>
          <p:cNvSpPr txBox="1">
            <a:spLocks noChangeArrowheads="1"/>
          </p:cNvSpPr>
          <p:nvPr/>
        </p:nvSpPr>
        <p:spPr bwMode="auto">
          <a:xfrm>
            <a:off x="5076477" y="4044950"/>
            <a:ext cx="1706562" cy="412750"/>
          </a:xfrm>
          <a:prstGeom prst="rect">
            <a:avLst/>
          </a:prstGeom>
          <a:solidFill>
            <a:srgbClr val="FFFFFF"/>
          </a:soli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DXM + Antibiothérapie (+/- guidée par examen direct)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 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633" name="Zone de texte 2"/>
          <p:cNvSpPr txBox="1">
            <a:spLocks noChangeArrowheads="1"/>
          </p:cNvSpPr>
          <p:nvPr/>
        </p:nvSpPr>
        <p:spPr bwMode="auto">
          <a:xfrm>
            <a:off x="4752627" y="2901950"/>
            <a:ext cx="677862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600">
                <a:latin typeface="Calibri" pitchFamily="34" charset="0"/>
                <a:ea typeface="Calibri" pitchFamily="34" charset="0"/>
                <a:cs typeface="Times New Roman" pitchFamily="18" charset="0"/>
              </a:rPr>
              <a:t>Sans attendre les résultats de l’ED et formule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cxnSp>
        <p:nvCxnSpPr>
          <p:cNvPr id="36" name="Connecteur droit avec flèche 35"/>
          <p:cNvCxnSpPr/>
          <p:nvPr/>
        </p:nvCxnSpPr>
        <p:spPr>
          <a:xfrm>
            <a:off x="5455889" y="2600325"/>
            <a:ext cx="0" cy="1439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>
            <a:off x="6094064" y="2947988"/>
            <a:ext cx="0" cy="1095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/>
          <p:nvPr/>
        </p:nvCxnSpPr>
        <p:spPr>
          <a:xfrm>
            <a:off x="6357589" y="2422525"/>
            <a:ext cx="0" cy="107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>
            <a:off x="5459064" y="1958975"/>
            <a:ext cx="0" cy="171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/>
          <p:nvPr/>
        </p:nvCxnSpPr>
        <p:spPr>
          <a:xfrm>
            <a:off x="7170389" y="1951038"/>
            <a:ext cx="0" cy="171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>
            <a:off x="7175152" y="2424113"/>
            <a:ext cx="0" cy="107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/>
          <p:nvPr/>
        </p:nvCxnSpPr>
        <p:spPr>
          <a:xfrm>
            <a:off x="7954614" y="2424113"/>
            <a:ext cx="0" cy="107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flipH="1">
            <a:off x="5455889" y="1955800"/>
            <a:ext cx="1717675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/>
          <p:nvPr/>
        </p:nvCxnSpPr>
        <p:spPr>
          <a:xfrm>
            <a:off x="6351239" y="1854200"/>
            <a:ext cx="0" cy="10795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/>
          <p:nvPr/>
        </p:nvCxnSpPr>
        <p:spPr>
          <a:xfrm>
            <a:off x="2766664" y="1881188"/>
            <a:ext cx="0" cy="10795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>
            <a:off x="1918939" y="2413000"/>
            <a:ext cx="0" cy="171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/>
          <p:nvPr/>
        </p:nvCxnSpPr>
        <p:spPr>
          <a:xfrm>
            <a:off x="3630264" y="2405063"/>
            <a:ext cx="0" cy="171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 flipH="1">
            <a:off x="1915764" y="2409825"/>
            <a:ext cx="1717675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 flipH="1">
            <a:off x="6351239" y="2420938"/>
            <a:ext cx="1620838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/>
          <p:nvPr/>
        </p:nvCxnSpPr>
        <p:spPr>
          <a:xfrm>
            <a:off x="1911002" y="3035300"/>
            <a:ext cx="0" cy="171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/>
          <p:nvPr/>
        </p:nvCxnSpPr>
        <p:spPr>
          <a:xfrm>
            <a:off x="1911002" y="3543300"/>
            <a:ext cx="0" cy="171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/>
          <p:cNvCxnSpPr/>
          <p:nvPr/>
        </p:nvCxnSpPr>
        <p:spPr>
          <a:xfrm>
            <a:off x="1928464" y="4124325"/>
            <a:ext cx="0" cy="171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/>
          <p:nvPr/>
        </p:nvCxnSpPr>
        <p:spPr>
          <a:xfrm>
            <a:off x="3466752" y="3044825"/>
            <a:ext cx="0" cy="1730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/>
          <p:nvPr/>
        </p:nvCxnSpPr>
        <p:spPr>
          <a:xfrm>
            <a:off x="3025427" y="3702050"/>
            <a:ext cx="0" cy="107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/>
          <p:nvPr/>
        </p:nvCxnSpPr>
        <p:spPr>
          <a:xfrm>
            <a:off x="3842989" y="3702050"/>
            <a:ext cx="0" cy="107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54" name="Zone de texte 2"/>
          <p:cNvSpPr txBox="1">
            <a:spLocks noChangeArrowheads="1"/>
          </p:cNvSpPr>
          <p:nvPr/>
        </p:nvSpPr>
        <p:spPr bwMode="auto">
          <a:xfrm>
            <a:off x="6833839" y="2959100"/>
            <a:ext cx="723900" cy="5016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800">
                <a:latin typeface="Calibri" pitchFamily="34" charset="0"/>
                <a:ea typeface="Calibri" pitchFamily="34" charset="0"/>
                <a:cs typeface="Times New Roman" pitchFamily="18" charset="0"/>
              </a:rPr>
              <a:t>Lactate, PCT, Règle de Hoen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655" name="Zone de texte 2"/>
          <p:cNvSpPr txBox="1">
            <a:spLocks noChangeArrowheads="1"/>
          </p:cNvSpPr>
          <p:nvPr/>
        </p:nvSpPr>
        <p:spPr bwMode="auto">
          <a:xfrm>
            <a:off x="6387752" y="3473450"/>
            <a:ext cx="725487" cy="4048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800">
                <a:latin typeface="Calibri" pitchFamily="34" charset="0"/>
                <a:ea typeface="Calibri" pitchFamily="34" charset="0"/>
                <a:cs typeface="Times New Roman" pitchFamily="18" charset="0"/>
              </a:rPr>
              <a:t>Méningite bactérienne 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cxnSp>
        <p:nvCxnSpPr>
          <p:cNvPr id="58" name="Connecteur droit avec flèche 57"/>
          <p:cNvCxnSpPr/>
          <p:nvPr/>
        </p:nvCxnSpPr>
        <p:spPr>
          <a:xfrm>
            <a:off x="6773514" y="3876675"/>
            <a:ext cx="0" cy="171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avec flèche 58"/>
          <p:cNvCxnSpPr/>
          <p:nvPr/>
        </p:nvCxnSpPr>
        <p:spPr>
          <a:xfrm>
            <a:off x="6838602" y="3363913"/>
            <a:ext cx="0" cy="107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>
            <a:off x="7560914" y="3382963"/>
            <a:ext cx="0" cy="107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59" name="Zone de texte 2"/>
          <p:cNvSpPr txBox="1">
            <a:spLocks noChangeArrowheads="1"/>
          </p:cNvSpPr>
          <p:nvPr/>
        </p:nvSpPr>
        <p:spPr bwMode="auto">
          <a:xfrm>
            <a:off x="7192614" y="3482975"/>
            <a:ext cx="723900" cy="406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800">
                <a:latin typeface="Calibri" pitchFamily="34" charset="0"/>
                <a:ea typeface="Calibri" pitchFamily="34" charset="0"/>
                <a:cs typeface="Times New Roman" pitchFamily="18" charset="0"/>
              </a:rPr>
              <a:t>Méningite virale 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2" name="Zone de texte 2"/>
          <p:cNvSpPr txBox="1">
            <a:spLocks noChangeArrowheads="1"/>
          </p:cNvSpPr>
          <p:nvPr/>
        </p:nvSpPr>
        <p:spPr bwMode="auto">
          <a:xfrm>
            <a:off x="7200234" y="4087495"/>
            <a:ext cx="1303655" cy="1470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fr-FR" sz="900" dirty="0">
                <a:latin typeface="Calibri"/>
                <a:ea typeface="Calibri"/>
                <a:cs typeface="Times New Roman"/>
              </a:rPr>
              <a:t>Abstention thérapeutique</a:t>
            </a:r>
            <a:endParaRPr lang="fr-FR" sz="1100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fr-FR" sz="900" dirty="0">
                <a:latin typeface="Calibri"/>
                <a:ea typeface="Calibri"/>
                <a:cs typeface="Times New Roman"/>
              </a:rPr>
              <a:t> </a:t>
            </a:r>
            <a:r>
              <a:rPr lang="fr-FR" sz="900" dirty="0" err="1">
                <a:latin typeface="Calibri"/>
                <a:ea typeface="Calibri"/>
                <a:cs typeface="Times New Roman"/>
              </a:rPr>
              <a:t>Aciclovir</a:t>
            </a:r>
            <a:r>
              <a:rPr lang="fr-FR" sz="900" dirty="0">
                <a:latin typeface="Calibri"/>
                <a:ea typeface="Calibri"/>
                <a:cs typeface="Times New Roman"/>
              </a:rPr>
              <a:t> IV uniquement + ou </a:t>
            </a:r>
            <a:r>
              <a:rPr lang="fr-FR" sz="900" dirty="0" err="1">
                <a:latin typeface="Calibri"/>
                <a:ea typeface="Calibri"/>
                <a:cs typeface="Times New Roman"/>
              </a:rPr>
              <a:t>meningo-encephalite</a:t>
            </a:r>
            <a:r>
              <a:rPr lang="fr-FR" sz="900" dirty="0">
                <a:latin typeface="Calibri"/>
                <a:ea typeface="Calibri"/>
                <a:cs typeface="Times New Roman"/>
              </a:rPr>
              <a:t> </a:t>
            </a:r>
            <a:r>
              <a:rPr lang="fr-FR" sz="900" strike="sngStrike" dirty="0">
                <a:latin typeface="Calibri"/>
                <a:ea typeface="Calibri"/>
                <a:cs typeface="Times New Roman"/>
              </a:rPr>
              <a:t>si PCR HSV </a:t>
            </a:r>
            <a:endParaRPr lang="fr-FR" sz="1100" dirty="0">
              <a:latin typeface="Calibri"/>
              <a:ea typeface="Calibri"/>
              <a:cs typeface="Times New Roman"/>
            </a:endParaRPr>
          </a:p>
        </p:txBody>
      </p:sp>
      <p:cxnSp>
        <p:nvCxnSpPr>
          <p:cNvPr id="63" name="Connecteur droit avec flèche 62"/>
          <p:cNvCxnSpPr/>
          <p:nvPr/>
        </p:nvCxnSpPr>
        <p:spPr>
          <a:xfrm>
            <a:off x="7181502" y="2884488"/>
            <a:ext cx="0" cy="71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avec flèche 63"/>
          <p:cNvCxnSpPr/>
          <p:nvPr/>
        </p:nvCxnSpPr>
        <p:spPr>
          <a:xfrm>
            <a:off x="7562502" y="3889375"/>
            <a:ext cx="0" cy="1730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/>
          <p:nvPr/>
        </p:nvCxnSpPr>
        <p:spPr>
          <a:xfrm>
            <a:off x="7980014" y="2957513"/>
            <a:ext cx="0" cy="1095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64" name="Zone de texte 2"/>
          <p:cNvSpPr txBox="1">
            <a:spLocks noChangeArrowheads="1"/>
          </p:cNvSpPr>
          <p:nvPr/>
        </p:nvSpPr>
        <p:spPr bwMode="auto">
          <a:xfrm>
            <a:off x="5128864" y="4957763"/>
            <a:ext cx="1706563" cy="7667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Adaptation Antibiothérapie aux résultats de la culture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PCR si culture négative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 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 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cxnSp>
        <p:nvCxnSpPr>
          <p:cNvPr id="67" name="Connecteur droit avec flèche 66"/>
          <p:cNvCxnSpPr/>
          <p:nvPr/>
        </p:nvCxnSpPr>
        <p:spPr>
          <a:xfrm>
            <a:off x="5921027" y="4457700"/>
            <a:ext cx="0" cy="508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>
            <a:off x="3903314" y="4121150"/>
            <a:ext cx="0" cy="7191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>
            <a:off x="1917352" y="4749800"/>
            <a:ext cx="17287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>
            <a:off x="3696939" y="4749800"/>
            <a:ext cx="58578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70"/>
          <p:cNvCxnSpPr/>
          <p:nvPr/>
        </p:nvCxnSpPr>
        <p:spPr>
          <a:xfrm flipV="1">
            <a:off x="4284314" y="1911350"/>
            <a:ext cx="25400" cy="2838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avec flèche 71"/>
          <p:cNvCxnSpPr/>
          <p:nvPr/>
        </p:nvCxnSpPr>
        <p:spPr>
          <a:xfrm>
            <a:off x="4309714" y="1903413"/>
            <a:ext cx="20447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72"/>
          <p:cNvCxnSpPr/>
          <p:nvPr/>
        </p:nvCxnSpPr>
        <p:spPr>
          <a:xfrm>
            <a:off x="1911002" y="4595813"/>
            <a:ext cx="0" cy="1539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73"/>
          <p:cNvCxnSpPr/>
          <p:nvPr/>
        </p:nvCxnSpPr>
        <p:spPr>
          <a:xfrm flipV="1">
            <a:off x="2765077" y="2246313"/>
            <a:ext cx="0" cy="1666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Zone de texte 2"/>
          <p:cNvSpPr txBox="1">
            <a:spLocks noChangeArrowheads="1"/>
          </p:cNvSpPr>
          <p:nvPr/>
        </p:nvSpPr>
        <p:spPr bwMode="auto">
          <a:xfrm>
            <a:off x="79142" y="5981700"/>
            <a:ext cx="8990012" cy="7747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  <a:defRPr/>
            </a:pPr>
            <a:r>
              <a:rPr lang="fr-FR" sz="700" b="1" dirty="0">
                <a:latin typeface="Arial"/>
                <a:ea typeface="Calibri"/>
                <a:cs typeface="Times New Roman"/>
              </a:rPr>
              <a:t>1/ Présence de signes cliniques focaux</a:t>
            </a:r>
            <a:r>
              <a:rPr lang="fr-FR" sz="700" dirty="0">
                <a:latin typeface="Arial"/>
                <a:ea typeface="Calibri"/>
                <a:cs typeface="Times New Roman"/>
              </a:rPr>
              <a:t> (déficit neurologique focal (sauf les atteintes de nerfs crâniens en dehors du III), crises épileptiques focales récentes, symptômes neurologiques centraux présents depuis plus de 4 jours ; 2/</a:t>
            </a:r>
            <a:r>
              <a:rPr lang="fr-FR" sz="700" b="1" dirty="0">
                <a:latin typeface="Arial"/>
                <a:ea typeface="Calibri"/>
                <a:cs typeface="Times New Roman"/>
              </a:rPr>
              <a:t>présence de symptômes et signes d'engagement cérébral : troubles de la vigilance et un ou plus des éléments suivants</a:t>
            </a:r>
            <a:r>
              <a:rPr lang="fr-FR" sz="700" dirty="0">
                <a:latin typeface="Arial"/>
                <a:ea typeface="Calibri"/>
                <a:cs typeface="Times New Roman"/>
              </a:rPr>
              <a:t> (anomalies pupillaires (mydriase fixée uni ou bilatérale), </a:t>
            </a:r>
            <a:r>
              <a:rPr lang="fr-FR" sz="700" dirty="0" err="1">
                <a:latin typeface="Arial"/>
                <a:ea typeface="Calibri"/>
                <a:cs typeface="Times New Roman"/>
              </a:rPr>
              <a:t>dysautonomie</a:t>
            </a:r>
            <a:r>
              <a:rPr lang="fr-FR" sz="700" dirty="0">
                <a:latin typeface="Arial"/>
                <a:ea typeface="Calibri"/>
                <a:cs typeface="Times New Roman"/>
              </a:rPr>
              <a:t> (hypertension artérielle et bradycardie, anomalies du rythme </a:t>
            </a:r>
            <a:r>
              <a:rPr lang="fr-FR" sz="700" dirty="0" err="1">
                <a:latin typeface="Arial"/>
                <a:ea typeface="Calibri"/>
                <a:cs typeface="Times New Roman"/>
              </a:rPr>
              <a:t>ventilatoire</a:t>
            </a:r>
            <a:r>
              <a:rPr lang="fr-FR" sz="700" dirty="0">
                <a:latin typeface="Arial"/>
                <a:ea typeface="Calibri"/>
                <a:cs typeface="Times New Roman"/>
              </a:rPr>
              <a:t>), crises toniques postérieures, </a:t>
            </a:r>
            <a:r>
              <a:rPr lang="fr-FR" sz="700" dirty="0" err="1">
                <a:latin typeface="Arial"/>
                <a:ea typeface="Calibri"/>
                <a:cs typeface="Times New Roman"/>
              </a:rPr>
              <a:t>aréactivité</a:t>
            </a:r>
            <a:r>
              <a:rPr lang="fr-FR" sz="700" dirty="0">
                <a:latin typeface="Arial"/>
                <a:ea typeface="Calibri"/>
                <a:cs typeface="Times New Roman"/>
              </a:rPr>
              <a:t> aux stimulations, réactions de décortication ou de décérébration ; 3/ </a:t>
            </a:r>
            <a:r>
              <a:rPr lang="fr-FR" sz="700" b="1" dirty="0">
                <a:latin typeface="Arial"/>
                <a:ea typeface="Calibri"/>
                <a:cs typeface="Times New Roman"/>
              </a:rPr>
              <a:t>crises épileptiques non contrôlées.</a:t>
            </a:r>
            <a:endParaRPr lang="fr-FR" sz="105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defRPr/>
            </a:pPr>
            <a:r>
              <a:rPr lang="fr-FR" sz="700" b="1" dirty="0">
                <a:latin typeface="Arial"/>
                <a:ea typeface="Calibri"/>
                <a:cs typeface="Times New Roman"/>
              </a:rPr>
              <a:t>4/ Autres CI à la PL : anomalie connue de l’hémostase, traitement anticoagulant à dose efficace, Suspicion de trouble majeur de l’hémostase (saignement majeur), instabilité hémodynamique</a:t>
            </a:r>
            <a:endParaRPr lang="fr-FR" sz="105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  <a:defRPr/>
            </a:pPr>
            <a:r>
              <a:rPr lang="fr-FR" sz="500" dirty="0">
                <a:latin typeface="Arial"/>
                <a:ea typeface="Calibri"/>
                <a:cs typeface="Times New Roman"/>
              </a:rPr>
              <a:t> </a:t>
            </a:r>
            <a:endParaRPr lang="fr-FR" sz="105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fr-FR" sz="400" dirty="0">
                <a:latin typeface="Calibri"/>
                <a:ea typeface="Calibri"/>
                <a:cs typeface="Times New Roman"/>
              </a:rPr>
              <a:t> ,,</a:t>
            </a:r>
            <a:endParaRPr lang="fr-FR" sz="105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153674" name="Zone de texte 2"/>
          <p:cNvSpPr txBox="1">
            <a:spLocks noChangeArrowheads="1"/>
          </p:cNvSpPr>
          <p:nvPr/>
        </p:nvSpPr>
        <p:spPr bwMode="auto">
          <a:xfrm>
            <a:off x="807689" y="3924300"/>
            <a:ext cx="446088" cy="257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fr-FR" sz="900">
                <a:latin typeface="Calibri" pitchFamily="34" charset="0"/>
                <a:ea typeface="Calibri" pitchFamily="34" charset="0"/>
                <a:cs typeface="Times New Roman" pitchFamily="18" charset="0"/>
              </a:rPr>
              <a:t>Oui</a:t>
            </a:r>
            <a:endParaRPr lang="fr-FR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cxnSp>
        <p:nvCxnSpPr>
          <p:cNvPr id="77" name="Connecteur droit avec flèche 76"/>
          <p:cNvCxnSpPr/>
          <p:nvPr/>
        </p:nvCxnSpPr>
        <p:spPr>
          <a:xfrm flipH="1">
            <a:off x="1253777" y="4040188"/>
            <a:ext cx="16668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77"/>
          <p:cNvCxnSpPr/>
          <p:nvPr/>
        </p:nvCxnSpPr>
        <p:spPr>
          <a:xfrm flipH="1">
            <a:off x="991839" y="4176713"/>
            <a:ext cx="15875" cy="1047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avec flèche 78"/>
          <p:cNvCxnSpPr/>
          <p:nvPr/>
        </p:nvCxnSpPr>
        <p:spPr>
          <a:xfrm>
            <a:off x="991839" y="5222875"/>
            <a:ext cx="23209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62505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83836"/>
            <a:ext cx="8042276" cy="982512"/>
          </a:xfrm>
        </p:spPr>
        <p:txBody>
          <a:bodyPr/>
          <a:lstStyle/>
          <a:p>
            <a:r>
              <a:rPr lang="fr-FR" sz="2400" b="1" dirty="0"/>
              <a:t>Prévention et prise en charge des effets indésirables pouvant survenir après PL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350576"/>
            <a:ext cx="8042276" cy="4343400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fr-FR" sz="1600" b="1" dirty="0"/>
              <a:t>Position de la SPILF par rapport aux recommandations HAS de juin 2019</a:t>
            </a:r>
          </a:p>
          <a:p>
            <a:pPr>
              <a:spcBef>
                <a:spcPts val="0"/>
              </a:spcBef>
            </a:pPr>
            <a:endParaRPr lang="fr-FR" sz="1600" dirty="0"/>
          </a:p>
          <a:p>
            <a:pPr>
              <a:spcBef>
                <a:spcPts val="0"/>
              </a:spcBef>
            </a:pPr>
            <a:r>
              <a:rPr lang="fr-FR" sz="1600" dirty="0"/>
              <a:t>Les contre-indications formelles doivent être prises en considération avant toute PL (</a:t>
            </a:r>
            <a:r>
              <a:rPr lang="fr-FR" sz="1600" dirty="0" err="1"/>
              <a:t>cf</a:t>
            </a:r>
            <a:r>
              <a:rPr lang="fr-FR" sz="1600" dirty="0"/>
              <a:t> dia 4).</a:t>
            </a:r>
          </a:p>
          <a:p>
            <a:pPr>
              <a:spcBef>
                <a:spcPts val="0"/>
              </a:spcBef>
            </a:pPr>
            <a:endParaRPr lang="fr-FR" sz="1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FR" sz="1600" dirty="0"/>
              <a:t>Les complications graves sont exceptionnelles. Le syndrome post-PL est l’effet indésirable le plus fréquent.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r-FR" sz="1600" dirty="0"/>
          </a:p>
          <a:p>
            <a:pPr marL="349250" lvl="1" indent="-349250">
              <a:lnSpc>
                <a:spcPct val="120000"/>
              </a:lnSpc>
              <a:spcBef>
                <a:spcPts val="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fr-FR" sz="1600" dirty="0"/>
              <a:t>Il est recommandé d’utiliser une aiguille </a:t>
            </a:r>
            <a:r>
              <a:rPr lang="fr-FR" sz="1600" dirty="0" err="1"/>
              <a:t>atraumatique</a:t>
            </a:r>
            <a:r>
              <a:rPr lang="fr-FR" sz="1600"/>
              <a:t> (à </a:t>
            </a:r>
            <a:r>
              <a:rPr lang="fr-FR" sz="1600" dirty="0"/>
              <a:t>extrémité </a:t>
            </a:r>
            <a:r>
              <a:rPr lang="fr-FR" sz="1600"/>
              <a:t>non tranchante) </a:t>
            </a:r>
            <a:r>
              <a:rPr lang="fr-FR" sz="1600" dirty="0"/>
              <a:t>avec introducteur, qui diminue significativement l’incidence des effets indésirables. </a:t>
            </a:r>
          </a:p>
          <a:p>
            <a:pPr marL="349250" lvl="1" indent="-349250">
              <a:lnSpc>
                <a:spcPct val="120000"/>
              </a:lnSpc>
              <a:spcBef>
                <a:spcPts val="0"/>
              </a:spcBef>
              <a:buClr>
                <a:schemeClr val="accent1">
                  <a:lumMod val="60000"/>
                  <a:lumOff val="40000"/>
                </a:schemeClr>
              </a:buClr>
            </a:pPr>
            <a:endParaRPr lang="fr-FR" sz="1600" dirty="0"/>
          </a:p>
          <a:p>
            <a:pPr marL="349250" lvl="1" indent="-349250">
              <a:lnSpc>
                <a:spcPct val="120000"/>
              </a:lnSpc>
              <a:spcBef>
                <a:spcPts val="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fr-FR" sz="1600" b="1" dirty="0"/>
              <a:t>L’utilisation d’aiguille biseautée est acceptable dans le cadre d’une suspicion de méningite bactérienne (position SPILF).  </a:t>
            </a:r>
          </a:p>
          <a:p>
            <a:r>
              <a:rPr lang="fr-FR" sz="1600" dirty="0"/>
              <a:t>Le </a:t>
            </a:r>
            <a:r>
              <a:rPr lang="fr-FR" sz="1600" i="1" dirty="0" err="1"/>
              <a:t>blood</a:t>
            </a:r>
            <a:r>
              <a:rPr lang="fr-FR" sz="1600" i="1" dirty="0"/>
              <a:t>-patch </a:t>
            </a:r>
            <a:r>
              <a:rPr lang="fr-FR" sz="1600" dirty="0"/>
              <a:t>est le traitement le plus performant du syndrome post-PL. </a:t>
            </a:r>
          </a:p>
          <a:p>
            <a:r>
              <a:rPr lang="fr-FR" sz="1600" dirty="0"/>
              <a:t>Le repos forcé au lit et l’hyperhydratation n’ont pas d’indication. </a:t>
            </a:r>
          </a:p>
          <a:p>
            <a:pPr marL="0" indent="0">
              <a:buNone/>
            </a:pP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254144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solidFill>
                  <a:srgbClr val="28688E"/>
                </a:solidFill>
              </a:rPr>
              <a:t>Points forts </a:t>
            </a:r>
            <a:br>
              <a:rPr lang="fr-FR" sz="3600" dirty="0">
                <a:solidFill>
                  <a:srgbClr val="C00000"/>
                </a:solidFill>
              </a:rPr>
            </a:br>
            <a:endParaRPr lang="fr-FR" sz="36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44532"/>
            <a:ext cx="8229600" cy="4871108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fr-FR" sz="2000" dirty="0"/>
              <a:t>Les troubles de la conscience isolés ne sont pas une contre-indication à la ponction lombaire (PL)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fr-FR" sz="2000" dirty="0"/>
              <a:t>Les indications de l’imagerie cérébrale avant la PL sont rares</a:t>
            </a:r>
          </a:p>
          <a:p>
            <a:pPr marL="349250" lvl="1" indent="-349250" algn="just"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60000"/>
                  <a:lumOff val="40000"/>
                </a:schemeClr>
              </a:buClr>
            </a:pPr>
            <a:r>
              <a:rPr lang="fr-FR" sz="2000" dirty="0"/>
              <a:t>L’impossibilité de pratiquer une PL dans les plus brefs délais impose  la mise en route </a:t>
            </a:r>
            <a:r>
              <a:rPr lang="fr-FR" sz="2000" u="sng" dirty="0"/>
              <a:t>immédiate</a:t>
            </a:r>
            <a:r>
              <a:rPr lang="fr-FR" sz="2000" dirty="0"/>
              <a:t> de la </a:t>
            </a:r>
            <a:r>
              <a:rPr lang="fr-FR" sz="2000" dirty="0" err="1"/>
              <a:t>dexaméthasone</a:t>
            </a:r>
            <a:r>
              <a:rPr lang="fr-FR" sz="2000" dirty="0"/>
              <a:t> et de l’antibiothérapie après réalisation d’une paire d’hémocultures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fr-FR" sz="2000" dirty="0"/>
              <a:t>En cas d’oubli, la </a:t>
            </a:r>
            <a:r>
              <a:rPr lang="fr-FR" sz="2000" dirty="0" err="1"/>
              <a:t>dexaméthasone</a:t>
            </a:r>
            <a:r>
              <a:rPr lang="fr-FR" sz="2000" dirty="0"/>
              <a:t> peut être administrée jusqu’à 12 H après la première dose d’antibiotique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fr-FR" sz="2000" dirty="0"/>
              <a:t>Le </a:t>
            </a:r>
            <a:r>
              <a:rPr lang="fr-FR" sz="2000" dirty="0" err="1"/>
              <a:t>céfotaxime</a:t>
            </a:r>
            <a:r>
              <a:rPr lang="fr-FR" sz="2000" dirty="0"/>
              <a:t> ou la </a:t>
            </a:r>
            <a:r>
              <a:rPr lang="fr-FR" sz="2000" dirty="0" err="1"/>
              <a:t>ceftriaxone</a:t>
            </a:r>
            <a:r>
              <a:rPr lang="fr-FR" sz="2000" dirty="0"/>
              <a:t> sont les deux antibiotiques de première intention</a:t>
            </a:r>
          </a:p>
          <a:p>
            <a:pPr algn="just">
              <a:spcBef>
                <a:spcPts val="0"/>
              </a:spcBef>
            </a:pPr>
            <a:r>
              <a:rPr lang="fr-FR" sz="2000" dirty="0"/>
              <a:t>Le suivi pendant 12 mois est recommandé pour détecter les complications tardives </a:t>
            </a:r>
          </a:p>
        </p:txBody>
      </p:sp>
    </p:spTree>
    <p:extLst>
      <p:ext uri="{BB962C8B-B14F-4D97-AF65-F5344CB8AC3E}">
        <p14:creationId xmlns:p14="http://schemas.microsoft.com/office/powerpoint/2010/main" val="1394055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443685"/>
            <a:ext cx="8042276" cy="832552"/>
          </a:xfrm>
        </p:spPr>
        <p:txBody>
          <a:bodyPr/>
          <a:lstStyle/>
          <a:p>
            <a:r>
              <a:rPr lang="fr-FR" sz="3200" dirty="0"/>
              <a:t>Prise en charge immédiate</a:t>
            </a:r>
            <a:br>
              <a:rPr lang="fr-FR" sz="3200" dirty="0"/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276237"/>
            <a:ext cx="8042276" cy="466736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800" dirty="0"/>
              <a:t>La ponction lombaire (PL) doit être réalisée </a:t>
            </a:r>
            <a:r>
              <a:rPr lang="fr-FR" sz="1800" b="1" u="sng" dirty="0"/>
              <a:t>dans l'heure </a:t>
            </a:r>
            <a:r>
              <a:rPr lang="fr-FR" sz="1800" dirty="0"/>
              <a:t>qui suit l'admission du patient aux urgences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800" u="sng" dirty="0">
                <a:solidFill>
                  <a:schemeClr val="tx1"/>
                </a:solidFill>
              </a:rPr>
              <a:t>La PL n’est pas contre-indiquée: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en cas de troubles de la conscience isolés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en cas de prise d’antiagrégants plaquettaires </a:t>
            </a:r>
            <a:endParaRPr lang="fr-FR" sz="1800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800" u="sng" dirty="0">
                <a:solidFill>
                  <a:schemeClr val="tx1"/>
                </a:solidFill>
              </a:rPr>
              <a:t>La PL est contre indiquée en cas: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d’infection cutanée étendue du site de ponction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d’instabilité hémodynamique ou respiratoire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de troubles de l’hémostase connus (</a:t>
            </a:r>
            <a:r>
              <a:rPr lang="fr-FR" sz="1800" dirty="0" err="1">
                <a:solidFill>
                  <a:schemeClr val="tx1"/>
                </a:solidFill>
              </a:rPr>
              <a:t>coagulopathie</a:t>
            </a:r>
            <a:r>
              <a:rPr lang="fr-FR" sz="1800" dirty="0">
                <a:solidFill>
                  <a:schemeClr val="tx1"/>
                </a:solidFill>
              </a:rPr>
              <a:t> dont hémophilie, plaquettes inférieures à 50 000/mm3)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de traitement anticoagulant à dose efficace (héparine, AVK ou anticoagulants oraux directs)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de saignements spontanés évoquant une CIVD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800" dirty="0">
                <a:solidFill>
                  <a:schemeClr val="tx1"/>
                </a:solidFill>
              </a:rPr>
              <a:t>La PL sera réalisée dès que possible après levée de la contre indication 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-"/>
            </a:pP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708311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107576"/>
            <a:ext cx="7818783" cy="1336956"/>
          </a:xfrm>
        </p:spPr>
        <p:txBody>
          <a:bodyPr/>
          <a:lstStyle/>
          <a:p>
            <a:r>
              <a:rPr lang="fr-FR" sz="2800" dirty="0"/>
              <a:t>Indications d’imagerie cérébrale avant PL</a:t>
            </a:r>
            <a:br>
              <a:rPr lang="fr-FR" sz="3200" dirty="0"/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6" cy="477519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Les indications de l’imagerie cérébrale avant la PL doivent être limitées 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Signes évoquant un processus expansif </a:t>
            </a:r>
            <a:r>
              <a:rPr lang="fr-FR" dirty="0" err="1">
                <a:solidFill>
                  <a:schemeClr val="tx1"/>
                </a:solidFill>
              </a:rPr>
              <a:t>intracranien</a:t>
            </a:r>
            <a:r>
              <a:rPr lang="fr-FR" dirty="0">
                <a:solidFill>
                  <a:schemeClr val="tx1"/>
                </a:solidFill>
              </a:rPr>
              <a:t>:</a:t>
            </a:r>
          </a:p>
          <a:p>
            <a:pPr lvl="2">
              <a:buFont typeface="Arial"/>
              <a:buChar char="•"/>
            </a:pPr>
            <a:r>
              <a:rPr lang="fr-FR" dirty="0">
                <a:solidFill>
                  <a:schemeClr val="tx1"/>
                </a:solidFill>
              </a:rPr>
              <a:t>Signes de localisation</a:t>
            </a:r>
            <a:endParaRPr lang="fr-FR" u="sng" dirty="0">
              <a:solidFill>
                <a:schemeClr val="tx1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Crises d’épilepsies focales et récentes</a:t>
            </a:r>
            <a:endParaRPr lang="fr-FR" u="sng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Signes d’engagement cérébral:</a:t>
            </a:r>
          </a:p>
          <a:p>
            <a:pPr lvl="2">
              <a:buFont typeface="Arial"/>
              <a:buChar char="•"/>
            </a:pPr>
            <a:r>
              <a:rPr lang="fr-FR" dirty="0">
                <a:solidFill>
                  <a:schemeClr val="tx1"/>
                </a:solidFill>
              </a:rPr>
              <a:t>Troubles de la vigilance </a:t>
            </a:r>
          </a:p>
          <a:p>
            <a:pPr marL="685800" lvl="2" indent="0">
              <a:buNone/>
            </a:pPr>
            <a:r>
              <a:rPr lang="fr-FR" b="1" u="sng" dirty="0">
                <a:solidFill>
                  <a:schemeClr val="tx1"/>
                </a:solidFill>
              </a:rPr>
              <a:t>et</a:t>
            </a:r>
          </a:p>
          <a:p>
            <a:pPr lvl="2">
              <a:buFont typeface="Arial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Anomalies pupillaires, </a:t>
            </a:r>
            <a:r>
              <a:rPr lang="fr-FR" sz="2000" dirty="0" err="1">
                <a:solidFill>
                  <a:schemeClr val="tx1"/>
                </a:solidFill>
              </a:rPr>
              <a:t>dysautonomie</a:t>
            </a:r>
            <a:r>
              <a:rPr lang="fr-FR" sz="2000" dirty="0">
                <a:solidFill>
                  <a:schemeClr val="tx1"/>
                </a:solidFill>
              </a:rPr>
              <a:t>, crises toniques postérieures, </a:t>
            </a:r>
            <a:r>
              <a:rPr lang="fr-FR" sz="2000" dirty="0" err="1">
                <a:solidFill>
                  <a:schemeClr val="tx1"/>
                </a:solidFill>
              </a:rPr>
              <a:t>aréactivité</a:t>
            </a:r>
            <a:r>
              <a:rPr lang="fr-FR" sz="2000" dirty="0">
                <a:solidFill>
                  <a:schemeClr val="tx1"/>
                </a:solidFill>
              </a:rPr>
              <a:t>, réaction de décortication ou de décérébration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Crises convulsives persistantes</a:t>
            </a:r>
          </a:p>
        </p:txBody>
      </p:sp>
    </p:spTree>
    <p:extLst>
      <p:ext uri="{BB962C8B-B14F-4D97-AF65-F5344CB8AC3E}">
        <p14:creationId xmlns:p14="http://schemas.microsoft.com/office/powerpoint/2010/main" val="2964787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62598" y="328725"/>
            <a:ext cx="8586787" cy="725375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28688E"/>
                </a:solidFill>
              </a:rPr>
              <a:t>Examens biologiques systématiques 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2113" y="1219200"/>
            <a:ext cx="8599487" cy="521970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</a:pPr>
            <a:endParaRPr lang="fr-FR" sz="22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Wingdings" charset="2"/>
              <a:buChar char="Ø"/>
            </a:pPr>
            <a:r>
              <a:rPr lang="fr-FR" sz="2200" dirty="0">
                <a:solidFill>
                  <a:schemeClr val="tx1"/>
                </a:solidFill>
              </a:rPr>
              <a:t>Analyse biochimique, cytologique et microbiologique du LCS : 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Recueil de 4 tubes dont 1 congelé à -20°C pour biologie moléculaire (minimum 10 gouttes par tube)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Communication des résultats à l’équipe en charge du patient </a:t>
            </a:r>
            <a:r>
              <a:rPr lang="fr-FR" sz="1800" u="sng" dirty="0">
                <a:solidFill>
                  <a:schemeClr val="tx1"/>
                </a:solidFill>
              </a:rPr>
              <a:t>dans l’heure </a:t>
            </a:r>
            <a:r>
              <a:rPr lang="fr-FR" sz="1800" dirty="0">
                <a:solidFill>
                  <a:schemeClr val="tx1"/>
                </a:solidFill>
              </a:rPr>
              <a:t>qui suit la PL 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Si examen direct positif :</a:t>
            </a:r>
          </a:p>
          <a:p>
            <a:pPr lvl="2">
              <a:spcBef>
                <a:spcPct val="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Antibiogramme fait </a:t>
            </a:r>
            <a:r>
              <a:rPr lang="fr-FR" sz="1800" u="sng" dirty="0">
                <a:solidFill>
                  <a:schemeClr val="tx1"/>
                </a:solidFill>
              </a:rPr>
              <a:t>directement sur LCS </a:t>
            </a:r>
          </a:p>
          <a:p>
            <a:pPr lvl="2">
              <a:spcBef>
                <a:spcPct val="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Si </a:t>
            </a:r>
            <a:r>
              <a:rPr lang="fr-FR" sz="1800" i="1" dirty="0">
                <a:solidFill>
                  <a:schemeClr val="tx1"/>
                </a:solidFill>
              </a:rPr>
              <a:t>S. </a:t>
            </a:r>
            <a:r>
              <a:rPr lang="fr-FR" sz="1800" i="1" dirty="0" err="1">
                <a:solidFill>
                  <a:schemeClr val="tx1"/>
                </a:solidFill>
              </a:rPr>
              <a:t>pneumoniae</a:t>
            </a:r>
            <a:r>
              <a:rPr lang="fr-FR" sz="1800" dirty="0">
                <a:solidFill>
                  <a:schemeClr val="tx1"/>
                </a:solidFill>
              </a:rPr>
              <a:t> suspecté: E-tests pour </a:t>
            </a:r>
            <a:r>
              <a:rPr lang="fr-FR" sz="1800" dirty="0" err="1">
                <a:solidFill>
                  <a:schemeClr val="tx1"/>
                </a:solidFill>
              </a:rPr>
              <a:t>céfotaxime</a:t>
            </a:r>
            <a:r>
              <a:rPr lang="fr-FR" sz="1800" dirty="0">
                <a:solidFill>
                  <a:schemeClr val="tx1"/>
                </a:solidFill>
              </a:rPr>
              <a:t> et </a:t>
            </a:r>
            <a:r>
              <a:rPr lang="fr-FR" sz="1800" dirty="0" err="1">
                <a:solidFill>
                  <a:schemeClr val="tx1"/>
                </a:solidFill>
              </a:rPr>
              <a:t>ceftriaxone</a:t>
            </a:r>
            <a:r>
              <a:rPr lang="fr-FR" sz="1800" dirty="0">
                <a:solidFill>
                  <a:schemeClr val="tx1"/>
                </a:solidFill>
              </a:rPr>
              <a:t> sur LCS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Lactates (si &lt; 3,2 </a:t>
            </a:r>
            <a:r>
              <a:rPr lang="fr-FR" sz="1800" dirty="0" err="1">
                <a:solidFill>
                  <a:schemeClr val="tx1"/>
                </a:solidFill>
              </a:rPr>
              <a:t>mmol</a:t>
            </a:r>
            <a:r>
              <a:rPr lang="fr-FR" sz="1800" dirty="0">
                <a:solidFill>
                  <a:schemeClr val="tx1"/>
                </a:solidFill>
              </a:rPr>
              <a:t>/l, méningite bactérienne très peu probable)</a:t>
            </a:r>
          </a:p>
          <a:p>
            <a:pPr marL="685800" lvl="2" indent="0">
              <a:spcBef>
                <a:spcPct val="0"/>
              </a:spcBef>
              <a:spcAft>
                <a:spcPts val="600"/>
              </a:spcAft>
              <a:buNone/>
            </a:pPr>
            <a:endParaRPr lang="fr-FR" sz="18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Wingdings" charset="2"/>
              <a:buChar char="Ø"/>
            </a:pPr>
            <a:r>
              <a:rPr lang="fr-FR" sz="2200" dirty="0">
                <a:solidFill>
                  <a:schemeClr val="tx1"/>
                </a:solidFill>
              </a:rPr>
              <a:t>Prélever au moins une paire d’hémocultures en parallèle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Wingdings" charset="2"/>
              <a:buChar char="Ø"/>
            </a:pPr>
            <a:endParaRPr lang="fr-FR" sz="18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Wingdings" charset="2"/>
              <a:buChar char="Ø"/>
            </a:pPr>
            <a:endParaRPr lang="fr-FR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98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2" name="Rectangle 4"/>
          <p:cNvSpPr>
            <a:spLocks noGrp="1" noChangeArrowheads="1"/>
          </p:cNvSpPr>
          <p:nvPr>
            <p:ph type="title"/>
          </p:nvPr>
        </p:nvSpPr>
        <p:spPr>
          <a:xfrm>
            <a:off x="85726" y="325438"/>
            <a:ext cx="8761412" cy="715962"/>
          </a:xfrm>
          <a:noFill/>
          <a:ln/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28688E"/>
                </a:solidFill>
              </a:rPr>
              <a:t>Autres examens biologiques</a:t>
            </a:r>
          </a:p>
        </p:txBody>
      </p:sp>
      <p:sp>
        <p:nvSpPr>
          <p:cNvPr id="23245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92113" y="1559859"/>
            <a:ext cx="8455025" cy="4879042"/>
          </a:xfrm>
          <a:noFill/>
          <a:ln/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fr-FR" dirty="0">
                <a:solidFill>
                  <a:schemeClr val="tx1"/>
                </a:solidFill>
              </a:rPr>
              <a:t>S</a:t>
            </a:r>
            <a:r>
              <a:rPr lang="fr-FR" sz="2400" dirty="0">
                <a:solidFill>
                  <a:schemeClr val="tx1"/>
                </a:solidFill>
              </a:rPr>
              <a:t>i examen direct </a:t>
            </a:r>
            <a:r>
              <a:rPr lang="fr-FR" dirty="0">
                <a:solidFill>
                  <a:schemeClr val="tx1"/>
                </a:solidFill>
              </a:rPr>
              <a:t>négatif et suspicion de méningite bactérienne</a:t>
            </a:r>
            <a:endParaRPr lang="fr-FR" sz="2400" dirty="0">
              <a:solidFill>
                <a:schemeClr val="tx1"/>
              </a:solidFill>
            </a:endParaRP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fr-FR" sz="1800" dirty="0">
                <a:solidFill>
                  <a:schemeClr val="tx1"/>
                </a:solidFill>
              </a:rPr>
              <a:t>Détection d’antigènes du pneumocoque par </a:t>
            </a:r>
            <a:r>
              <a:rPr lang="fr-FR" sz="1800" dirty="0" err="1">
                <a:solidFill>
                  <a:schemeClr val="tx1"/>
                </a:solidFill>
              </a:rPr>
              <a:t>Immunochromatographie</a:t>
            </a:r>
            <a:r>
              <a:rPr lang="fr-FR" sz="1800" dirty="0">
                <a:solidFill>
                  <a:schemeClr val="tx1"/>
                </a:solidFill>
              </a:rPr>
              <a:t> sur LCS 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fr-FR" sz="1800" dirty="0">
                <a:solidFill>
                  <a:schemeClr val="tx1"/>
                </a:solidFill>
              </a:rPr>
              <a:t>PCR sur LCS : méningocoque, pneumocoque ou universelle si forte suspicion de méningite bactérienne; entérovirus si</a:t>
            </a:r>
            <a:r>
              <a:rPr lang="fr-FR" sz="1800" b="1" dirty="0">
                <a:solidFill>
                  <a:schemeClr val="tx1"/>
                </a:solidFill>
              </a:rPr>
              <a:t> </a:t>
            </a:r>
            <a:r>
              <a:rPr lang="fr-FR" sz="1800" dirty="0">
                <a:solidFill>
                  <a:schemeClr val="tx1"/>
                </a:solidFill>
              </a:rPr>
              <a:t>faible suspicion bactérienne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fr-FR" sz="1800" dirty="0">
                <a:solidFill>
                  <a:schemeClr val="tx1"/>
                </a:solidFill>
              </a:rPr>
              <a:t>PCR méningocoque sur sang (si forte suspicion)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fr-FR" sz="1800" dirty="0">
                <a:solidFill>
                  <a:schemeClr val="tx1"/>
                </a:solidFill>
              </a:rPr>
              <a:t>Biopsie cutanée si purpura : PCR méningocoque, ED, culture</a:t>
            </a:r>
          </a:p>
          <a:p>
            <a:pPr lvl="1">
              <a:spcBef>
                <a:spcPts val="1200"/>
              </a:spcBef>
            </a:pPr>
            <a:r>
              <a:rPr lang="fr-FR" sz="1800" dirty="0" err="1">
                <a:solidFill>
                  <a:schemeClr val="tx1"/>
                </a:solidFill>
              </a:rPr>
              <a:t>Procalcitonine</a:t>
            </a:r>
            <a:r>
              <a:rPr lang="fr-FR" sz="1800" dirty="0">
                <a:solidFill>
                  <a:schemeClr val="tx1"/>
                </a:solidFill>
              </a:rPr>
              <a:t> sérique </a:t>
            </a:r>
            <a:r>
              <a:rPr lang="fr-FR" sz="1600" dirty="0">
                <a:solidFill>
                  <a:schemeClr val="tx1"/>
                </a:solidFill>
              </a:rPr>
              <a:t>(si &lt; 0,25 </a:t>
            </a:r>
            <a:r>
              <a:rPr lang="fr-FR" sz="1600" dirty="0" err="1">
                <a:solidFill>
                  <a:schemeClr val="tx1"/>
                </a:solidFill>
              </a:rPr>
              <a:t>ng</a:t>
            </a:r>
            <a:r>
              <a:rPr lang="fr-FR" sz="1600" dirty="0">
                <a:solidFill>
                  <a:schemeClr val="tx1"/>
                </a:solidFill>
              </a:rPr>
              <a:t>/ml, méningite bactérienne très peu probable)</a:t>
            </a:r>
            <a:endParaRPr lang="fr-FR" sz="1600" dirty="0">
              <a:solidFill>
                <a:srgbClr val="0070C0"/>
              </a:solidFill>
            </a:endParaRPr>
          </a:p>
          <a:p>
            <a:pPr marL="349250" lvl="1" indent="0">
              <a:lnSpc>
                <a:spcPct val="100000"/>
              </a:lnSpc>
              <a:spcBef>
                <a:spcPts val="1200"/>
              </a:spcBef>
              <a:buNone/>
            </a:pPr>
            <a:endParaRPr lang="fr-FR" sz="1800" dirty="0">
              <a:solidFill>
                <a:schemeClr val="tx1"/>
              </a:solidFill>
            </a:endParaRPr>
          </a:p>
          <a:p>
            <a:pPr marL="349250" lvl="1" indent="0">
              <a:lnSpc>
                <a:spcPct val="100000"/>
              </a:lnSpc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4221446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1473" y="336550"/>
            <a:ext cx="8042276" cy="673100"/>
          </a:xfrm>
        </p:spPr>
        <p:txBody>
          <a:bodyPr/>
          <a:lstStyle/>
          <a:p>
            <a:r>
              <a:rPr lang="fr-FR" sz="3200" dirty="0"/>
              <a:t>Antibiothérapie immédiate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4" y="1409700"/>
            <a:ext cx="8194675" cy="480929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chemeClr val="tx1"/>
                </a:solidFill>
              </a:rPr>
              <a:t>Mise en route antibiothérapie = Urgence absolue</a:t>
            </a:r>
          </a:p>
          <a:p>
            <a:pPr lvl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Dans l’heure qui suit l’arrivée à l’hôpital</a:t>
            </a:r>
          </a:p>
          <a:p>
            <a:pPr lvl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Au plus tard dans les 3 heures</a:t>
            </a:r>
          </a:p>
          <a:p>
            <a:pPr lvl="1"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fr-FR" sz="20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2200" dirty="0">
                <a:solidFill>
                  <a:schemeClr val="tx1"/>
                </a:solidFill>
              </a:rPr>
              <a:t>L’antibiothérapie doit être instaurée </a:t>
            </a:r>
            <a:r>
              <a:rPr lang="fr-FR" sz="2200" u="sng" dirty="0">
                <a:solidFill>
                  <a:schemeClr val="tx1"/>
                </a:solidFill>
              </a:rPr>
              <a:t>avant la PL </a:t>
            </a:r>
            <a:r>
              <a:rPr lang="fr-FR" sz="2200" dirty="0">
                <a:solidFill>
                  <a:schemeClr val="tx1"/>
                </a:solidFill>
              </a:rPr>
              <a:t>dans les situations suivantes: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000" i="1" dirty="0">
                <a:solidFill>
                  <a:schemeClr val="tx1"/>
                </a:solidFill>
              </a:rPr>
              <a:t>Purpura </a:t>
            </a:r>
            <a:r>
              <a:rPr lang="fr-FR" sz="2000" i="1" dirty="0" err="1">
                <a:solidFill>
                  <a:schemeClr val="tx1"/>
                </a:solidFill>
              </a:rPr>
              <a:t>fulminans</a:t>
            </a:r>
            <a:r>
              <a:rPr lang="fr-FR" sz="2000" i="1" dirty="0">
                <a:solidFill>
                  <a:schemeClr val="tx1"/>
                </a:solidFill>
              </a:rPr>
              <a:t> </a:t>
            </a:r>
            <a:endParaRPr lang="fr-FR" sz="2000" dirty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Si forte suspicion de méningite bactérienne et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Hôpital distant de plus de 90 minutes et impossibilité de faire la PL</a:t>
            </a:r>
          </a:p>
          <a:p>
            <a:pPr marL="685800" lvl="2" indent="0">
              <a:buNone/>
            </a:pPr>
            <a:r>
              <a:rPr lang="fr-FR" dirty="0">
                <a:solidFill>
                  <a:schemeClr val="tx1"/>
                </a:solidFill>
              </a:rPr>
              <a:t>ou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Contre-indication à la réalisation de la PL </a:t>
            </a:r>
          </a:p>
          <a:p>
            <a:pPr lvl="2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349250" lvl="1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fr-F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806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266021"/>
            <a:ext cx="8198125" cy="1103312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FR" sz="3200" dirty="0">
                <a:solidFill>
                  <a:srgbClr val="28688E"/>
                </a:solidFill>
              </a:rPr>
              <a:t>Traitement de 1</a:t>
            </a:r>
            <a:r>
              <a:rPr lang="fr-FR" sz="3200" baseline="30000" dirty="0">
                <a:solidFill>
                  <a:srgbClr val="28688E"/>
                </a:solidFill>
              </a:rPr>
              <a:t>ère</a:t>
            </a:r>
            <a:r>
              <a:rPr lang="fr-FR" sz="3200" dirty="0">
                <a:solidFill>
                  <a:srgbClr val="28688E"/>
                </a:solidFill>
              </a:rPr>
              <a:t> intention (1)</a:t>
            </a:r>
          </a:p>
        </p:txBody>
      </p:sp>
      <p:graphicFrame>
        <p:nvGraphicFramePr>
          <p:cNvPr id="301139" name="Group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622658"/>
              </p:ext>
            </p:extLst>
          </p:nvPr>
        </p:nvGraphicFramePr>
        <p:xfrm>
          <a:off x="327025" y="1776412"/>
          <a:ext cx="8651875" cy="3225893"/>
        </p:xfrm>
        <a:graphic>
          <a:graphicData uri="http://schemas.openxmlformats.org/drawingml/2006/table">
            <a:tbl>
              <a:tblPr/>
              <a:tblGrid>
                <a:gridCol w="2532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2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58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072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Examen Direct et PCR négatifs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Antibiotique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Dose/jour*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Modalités administration IV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758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Pas d’arguments pour listériose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si enfant &lt; 3 mois</a:t>
                      </a: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Céfotaxime</a:t>
                      </a: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ou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Ceftriaxone</a:t>
                      </a: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Gentamicine</a:t>
                      </a: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300 mg/kg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 mg/kg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***</a:t>
                      </a:r>
                      <a:r>
                        <a:rPr kumimoji="0" lang="fr-FR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mg/kg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perfusions ou continue**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ou 2 perfusions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perfusion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758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Arguments pour listériose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Céfotaxime</a:t>
                      </a: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ou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Ceftriaxone</a:t>
                      </a: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Amoxicilline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Gentamicine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300 mg/kg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 mg/kg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 mg/kg</a:t>
                      </a:r>
                      <a:endParaRPr kumimoji="0" lang="fr-FR" sz="16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5*** mg/kg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perfusions ou continue**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ou 2 perfusions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perfusions ou continue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perfusion</a:t>
                      </a:r>
                      <a:endParaRPr kumimoji="0" lang="fr-FR" sz="16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01135" name="Text Box 79"/>
          <p:cNvSpPr txBox="1">
            <a:spLocks noChangeArrowheads="1"/>
          </p:cNvSpPr>
          <p:nvPr/>
        </p:nvSpPr>
        <p:spPr bwMode="auto">
          <a:xfrm>
            <a:off x="198438" y="5147606"/>
            <a:ext cx="9054082" cy="85561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"/>
              </a:spcBef>
              <a:spcAft>
                <a:spcPct val="0"/>
              </a:spcAft>
            </a:pPr>
            <a:r>
              <a:rPr lang="fr-FR" sz="1600" dirty="0"/>
              <a:t>* dose </a:t>
            </a:r>
            <a:r>
              <a:rPr lang="fr-FR" sz="1600" b="0" dirty="0"/>
              <a:t>maximale enfant : </a:t>
            </a:r>
            <a:r>
              <a:rPr lang="fr-FR" sz="1600" b="0" dirty="0" err="1"/>
              <a:t>céfotaxime</a:t>
            </a:r>
            <a:r>
              <a:rPr lang="fr-FR" sz="1600" b="0" dirty="0"/>
              <a:t> = 12 g/j ; </a:t>
            </a:r>
            <a:r>
              <a:rPr lang="fr-FR" sz="1600" b="0" dirty="0" err="1"/>
              <a:t>ceftriaxone</a:t>
            </a:r>
            <a:r>
              <a:rPr lang="fr-FR" sz="1600" b="0" dirty="0"/>
              <a:t> = 4 g/j </a:t>
            </a:r>
          </a:p>
          <a:p>
            <a:pPr>
              <a:spcBef>
                <a:spcPct val="5000"/>
              </a:spcBef>
              <a:spcAft>
                <a:spcPct val="0"/>
              </a:spcAft>
            </a:pPr>
            <a:r>
              <a:rPr lang="fr-FR" sz="1600" b="0" dirty="0"/>
              <a:t>** si perfusion continue, dose de charge de 50 mg/kg sur 1h</a:t>
            </a:r>
          </a:p>
          <a:p>
            <a:pPr>
              <a:spcBef>
                <a:spcPct val="5000"/>
              </a:spcBef>
              <a:spcAft>
                <a:spcPct val="0"/>
              </a:spcAft>
            </a:pPr>
            <a:r>
              <a:rPr lang="fr-FR" sz="1600" dirty="0"/>
              <a:t>*** 5-8 mg/kg chez l’enfant</a:t>
            </a:r>
            <a:endParaRPr lang="fr-FR" sz="1600" b="0" dirty="0"/>
          </a:p>
        </p:txBody>
      </p:sp>
    </p:spTree>
    <p:extLst>
      <p:ext uri="{BB962C8B-B14F-4D97-AF65-F5344CB8AC3E}">
        <p14:creationId xmlns:p14="http://schemas.microsoft.com/office/powerpoint/2010/main" val="34866864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Brise.thmx</Template>
  <TotalTime>3056</TotalTime>
  <Words>2806</Words>
  <Application>Microsoft Office PowerPoint</Application>
  <PresentationFormat>Affichage à l'écran (4:3)</PresentationFormat>
  <Paragraphs>390</Paragraphs>
  <Slides>26</Slides>
  <Notes>15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37" baseType="lpstr">
      <vt:lpstr>ＭＳ Ｐゴシック</vt:lpstr>
      <vt:lpstr>ＭＳ Ｐゴシック</vt:lpstr>
      <vt:lpstr>Arial</vt:lpstr>
      <vt:lpstr>Calibri</vt:lpstr>
      <vt:lpstr>News Gothic MT</vt:lpstr>
      <vt:lpstr>News Gothic MT (Corps)</vt:lpstr>
      <vt:lpstr>Symbol</vt:lpstr>
      <vt:lpstr>Times New Roman</vt:lpstr>
      <vt:lpstr>Wingdings</vt:lpstr>
      <vt:lpstr>Wingdings 2</vt:lpstr>
      <vt:lpstr>Brise</vt:lpstr>
      <vt:lpstr>Prise en charge des méningites bactériennes aiguës  communautaires  (à l’exclusion du nouveau-né)  ACTUALISATION 2017  de La Conférence de Consensus 2008 </vt:lpstr>
      <vt:lpstr>Présentation PowerPoint</vt:lpstr>
      <vt:lpstr>Points forts  </vt:lpstr>
      <vt:lpstr>Prise en charge immédiate </vt:lpstr>
      <vt:lpstr>Indications d’imagerie cérébrale avant PL </vt:lpstr>
      <vt:lpstr>Examens biologiques systématiques </vt:lpstr>
      <vt:lpstr>Autres examens biologiques</vt:lpstr>
      <vt:lpstr>Antibiothérapie immédiate</vt:lpstr>
      <vt:lpstr>Traitement de 1ère intention (1)</vt:lpstr>
      <vt:lpstr>Traitement de 1ère intention (2)</vt:lpstr>
      <vt:lpstr>Doses de céfotaxime et de ceftriaxone  en cas d’insuffisance rénale</vt:lpstr>
      <vt:lpstr>Traitement de 1ère intention en cas  d’allergie aux béta-lactamines</vt:lpstr>
      <vt:lpstr>Indication de la corticothérapie </vt:lpstr>
      <vt:lpstr>Unité d’admission </vt:lpstr>
      <vt:lpstr>Présentation PowerPoint</vt:lpstr>
      <vt:lpstr>Présentation PowerPoint</vt:lpstr>
      <vt:lpstr>Présentation PowerPoint</vt:lpstr>
      <vt:lpstr>Quand refaire la PL ?</vt:lpstr>
      <vt:lpstr>Quelles sont les indications d'une imagerie?</vt:lpstr>
      <vt:lpstr>Quelles sont les indications d'une imagerie?</vt:lpstr>
      <vt:lpstr>Prise en charge de la porte d’entrée </vt:lpstr>
      <vt:lpstr>Quel suivi pour quels patients ?</vt:lpstr>
      <vt:lpstr>Quel suivi pour quels patients ?</vt:lpstr>
      <vt:lpstr>Document annexe</vt:lpstr>
      <vt:lpstr>Présentation PowerPoint</vt:lpstr>
      <vt:lpstr>Prévention et prise en charge des effets indésirables pouvant survenir après PL</vt:lpstr>
    </vt:vector>
  </TitlesOfParts>
  <Company>ARREPI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ESCMID Guideline for the diagnosis and management of Candida Diseases 2012: Non neutropenic adult patients</dc:title>
  <dc:creator>Benoit Guery</dc:creator>
  <cp:lastModifiedBy>Delphine Page</cp:lastModifiedBy>
  <cp:revision>163</cp:revision>
  <dcterms:created xsi:type="dcterms:W3CDTF">2013-04-22T14:21:17Z</dcterms:created>
  <dcterms:modified xsi:type="dcterms:W3CDTF">2026-03-20T09:08:05Z</dcterms:modified>
</cp:coreProperties>
</file>