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82" r:id="rId2"/>
    <p:sldId id="292" r:id="rId3"/>
    <p:sldId id="262" r:id="rId4"/>
    <p:sldId id="293" r:id="rId5"/>
    <p:sldId id="284" r:id="rId6"/>
    <p:sldId id="263" r:id="rId7"/>
    <p:sldId id="266" r:id="rId8"/>
    <p:sldId id="267" r:id="rId9"/>
    <p:sldId id="270" r:id="rId10"/>
    <p:sldId id="286" r:id="rId11"/>
    <p:sldId id="294" r:id="rId12"/>
    <p:sldId id="287" r:id="rId13"/>
    <p:sldId id="295" r:id="rId14"/>
    <p:sldId id="288" r:id="rId15"/>
    <p:sldId id="299" r:id="rId16"/>
    <p:sldId id="301" r:id="rId17"/>
    <p:sldId id="289" r:id="rId18"/>
    <p:sldId id="280" r:id="rId19"/>
    <p:sldId id="300" r:id="rId20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  <a:srgbClr val="217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9" autoAdjust="0"/>
    <p:restoredTop sz="96226" autoAdjust="0"/>
  </p:normalViewPr>
  <p:slideViewPr>
    <p:cSldViewPr snapToGrid="0" snapToObjects="1">
      <p:cViewPr varScale="1">
        <p:scale>
          <a:sx n="56" d="100"/>
          <a:sy n="56" d="100"/>
        </p:scale>
        <p:origin x="13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8DC2F-B026-4885-83A2-6CF19ABEE9B4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1CCD-89D9-49B5-8D32-314E4A556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07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A006F-BD36-4670-AB76-CECB17FEF446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A2BC6-80B4-4433-A51A-436E31A08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54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Relais le plus étroit possible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C62C-C3AB-4610-B034-AAF7357AD58F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Relais le plus étroit possible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C62C-C3AB-4610-B034-AAF7357AD58F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4E39-C028-45ED-A258-C81062003E34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4B9DB-809E-4D93-A77E-17814EC74E25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3CFC-3B51-47C0-9D72-74088C98F993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D6F16-2FE3-4D98-BA61-7E5662907892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303A-28CE-4790-8724-A355DF6784F2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2E40-6F9C-4D89-913F-AC6A49FC81B7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2B26-257A-4C99-A70F-B39B0B8202F7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5319-6332-473B-80FD-961B01B1334E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34AC-C696-43CA-8E6C-48EDBD8B603E}" type="datetime1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C806-E176-4644-9664-879794B7F165}" type="datetime1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3714-01C4-4EC1-8721-DBE35759F3ED}" type="datetime1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EFF1-8977-42F8-B9B7-43C6DBAAB5F1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ECFB102-5D4F-43F6-A3BA-B8489C61C991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2800" dirty="0"/>
              <a:t>Diagnostic et antibiothérapie</a:t>
            </a:r>
            <a:br>
              <a:rPr lang="fr-FR" sz="2800" dirty="0"/>
            </a:br>
            <a:r>
              <a:rPr lang="fr-FR" sz="2800" dirty="0"/>
              <a:t>des infections urinaires bactériennes communautaires de l’adulte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22921" y="3422837"/>
            <a:ext cx="6498159" cy="916641"/>
          </a:xfrm>
        </p:spPr>
        <p:txBody>
          <a:bodyPr>
            <a:normAutofit/>
          </a:bodyPr>
          <a:lstStyle/>
          <a:p>
            <a:r>
              <a:rPr lang="fr-FR" dirty="0"/>
              <a:t>Actualisation 2017 des recommandations de 2014</a:t>
            </a:r>
          </a:p>
          <a:p>
            <a:endParaRPr lang="fr-FR" sz="16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4700488"/>
            <a:ext cx="6400800" cy="1357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réalisé par le comité des référentiels de la SPILF</a:t>
            </a:r>
          </a:p>
          <a:p>
            <a:pPr>
              <a:lnSpc>
                <a:spcPct val="90000"/>
              </a:lnSpc>
              <a:buClrTx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07 février 2018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264458" y="6275668"/>
            <a:ext cx="4840941" cy="365125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9559D86E-B448-A3A2-7A2F-D7A663A5AE2A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39D687F-3AAD-F89B-AC00-080417179749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2E6C077-DC9C-CA24-B158-A721C1AC626C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6000"/>
              <a:r>
                <a:rPr lang="fr-FR" sz="1200" b="1" dirty="0">
                  <a:latin typeface="News Gothic MT (Corps)"/>
                </a:rPr>
                <a:t>Document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lang="fr-FR" sz="1200" b="1" dirty="0">
                  <a:latin typeface="News Gothic MT (Corps)"/>
                </a:rPr>
                <a:t>obsolète.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lang="fr-FR" sz="1200" b="1" dirty="0">
                  <a:latin typeface="News Gothic MT (Corps)"/>
                </a:rPr>
                <a:t>.</a:t>
              </a:r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0781AA38-E3FB-B72D-9177-396FF2AEBF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9114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87406" y="1054100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3078" y="1657"/>
              <a:ext cx="11456" cy="4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 sans signe de gravité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343" y="2961"/>
              <a:ext cx="5626" cy="21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 simple 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(sauf si FQ dans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les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6 mois)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      	 OU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ceftriaxone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8662" y="2961"/>
              <a:ext cx="6460" cy="21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 à risque de complication 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(à privilégier si hospitalisation)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        	OU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(sauf si FQ dans les 6 mois) 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078" y="5828"/>
              <a:ext cx="1145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 contre-indications : aminoside (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, gentamicine ou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tobramycine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) ou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aztréonam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758" y="2104"/>
              <a:ext cx="0" cy="8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11398" y="2104"/>
              <a:ext cx="0" cy="8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stratégie probabiliste (1)  </a:t>
            </a:r>
            <a:r>
              <a:rPr lang="fr-FR" sz="36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97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209427" y="1036718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858" y="1572"/>
              <a:ext cx="11436" cy="4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PNA avec signes de gravité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(quick-SOFA ≥ 2)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geste urologique urgent 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453" y="2503"/>
              <a:ext cx="6948" cy="43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Pas</a:t>
              </a:r>
              <a:r>
                <a:rPr kumimoji="0" lang="fr-FR" altLang="fr-FR" sz="1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de choc septique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 allergie :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aztréonam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+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atcd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d’IU/colonisation urinaire à EBLSE &lt; 6 mois,</a:t>
              </a:r>
              <a:r>
                <a:rPr kumimoji="0" lang="fr-FR" altLang="fr-FR" sz="1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choix selon la documentation microbiologique antérieure :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Piperacilline-tazobactam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si souche sensible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 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 défaut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imipénème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8701" y="2503"/>
              <a:ext cx="6550" cy="43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Choc septique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 allergie :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aztréonam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+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Si 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atcd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d’IU/colonisation à EBLSE &lt; 6 mois,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1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amox-clav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/C2G-C3G/FQ &lt; 6 mois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1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OU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voyage en zone d’endémie EBLSE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Imipénème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19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1185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stratégie probabiliste (2)  </a:t>
            </a:r>
            <a:r>
              <a:rPr lang="fr-FR" sz="36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523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"/>
          <p:cNvGrpSpPr>
            <a:grpSpLocks noChangeAspect="1"/>
          </p:cNvGrpSpPr>
          <p:nvPr/>
        </p:nvGrpSpPr>
        <p:grpSpPr bwMode="auto">
          <a:xfrm>
            <a:off x="-110802" y="951423"/>
            <a:ext cx="9454147" cy="5647932"/>
            <a:chOff x="1418" y="1539"/>
            <a:chExt cx="13860" cy="8280"/>
          </a:xfrm>
        </p:grpSpPr>
        <p:sp>
          <p:nvSpPr>
            <p:cNvPr id="10" name="AutoShape 3"/>
            <p:cNvSpPr>
              <a:spLocks noChangeAspect="1" noChangeArrowheads="1"/>
            </p:cNvSpPr>
            <p:nvPr/>
          </p:nvSpPr>
          <p:spPr bwMode="auto">
            <a:xfrm>
              <a:off x="1418" y="1539"/>
              <a:ext cx="13860" cy="8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3938" y="1899"/>
              <a:ext cx="88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Tous types de PNA (en dehors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IU masculine </a:t>
              </a:r>
              <a:r>
                <a:rPr kumimoji="0" lang="fr-FR" altLang="fr-FR" sz="1600" b="1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gravidique)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8438" y="2439"/>
              <a:ext cx="0" cy="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38" y="3219"/>
              <a:ext cx="88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Désescalade si possible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dès que l’antibiogramme est disponible</a:t>
              </a: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4028" y="4745"/>
              <a:ext cx="8820" cy="31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Relais oral possible si contrôle clinique acquis 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elon la sensibilité :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moxicilline, à privilégier</a:t>
              </a:r>
              <a:endParaRPr lang="fr-FR" altLang="fr-FR" sz="1600" dirty="0"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Amoxicilline - acide clavulanique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Céfixime</a:t>
              </a:r>
              <a:endParaRPr lang="fr-FR" altLang="fr-FR" sz="1600" dirty="0"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otrimoxazole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(TMP-SMX)</a:t>
              </a: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8438" y="3759"/>
              <a:ext cx="19" cy="9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8843-6A69-448B-AC7F-FEAF8BE967E6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600074" y="1496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 antibiothérapie de relais </a:t>
            </a:r>
            <a:endParaRPr lang="fr-FR" sz="3600" b="1" dirty="0">
              <a:solidFill>
                <a:srgbClr val="2787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5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3"/>
          <p:cNvSpPr>
            <a:spLocks noChangeAspect="1" noChangeArrowheads="1"/>
          </p:cNvSpPr>
          <p:nvPr/>
        </p:nvSpPr>
        <p:spPr bwMode="auto">
          <a:xfrm>
            <a:off x="-110802" y="677511"/>
            <a:ext cx="9454147" cy="564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8843-6A69-448B-AC7F-FEAF8BE967E6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588767" y="2782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 durée de traitement </a:t>
            </a:r>
            <a:endParaRPr lang="fr-FR" sz="3600" b="1" dirty="0">
              <a:solidFill>
                <a:srgbClr val="2787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944084" y="1607502"/>
            <a:ext cx="7326696" cy="348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PNA simple </a:t>
            </a:r>
          </a:p>
          <a:p>
            <a:pPr marL="800100" lvl="1" indent="-342900" fontAlgn="base">
              <a:spcBef>
                <a:spcPts val="400"/>
              </a:spcBef>
              <a:spcAft>
                <a:spcPct val="0"/>
              </a:spcAft>
              <a:buFont typeface="Courier New"/>
              <a:buChar char="o"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7 j si </a:t>
            </a:r>
            <a:r>
              <a:rPr lang="fr-FR" altLang="fr-FR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ß-lactamine</a:t>
            </a:r>
            <a:r>
              <a:rPr lang="fr-FR" altLang="fr-F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parentérale</a:t>
            </a:r>
            <a:r>
              <a:rPr lang="fr-FR" altLang="fr-FR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OU </a:t>
            </a:r>
            <a:r>
              <a:rPr lang="fr-FR" altLang="fr-FR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fluoro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-quinolone</a:t>
            </a:r>
          </a:p>
          <a:p>
            <a:pPr marL="800100" lvl="1" indent="-342900" fontAlgn="base">
              <a:spcBef>
                <a:spcPts val="400"/>
              </a:spcBef>
              <a:spcAft>
                <a:spcPct val="0"/>
              </a:spcAft>
              <a:buFont typeface="Courier New"/>
              <a:buChar char="o"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 j si aminoside en</a:t>
            </a:r>
            <a:r>
              <a:rPr kumimoji="0" lang="fr-FR" altLang="fr-FR" sz="2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monothérapie</a:t>
            </a:r>
          </a:p>
          <a:p>
            <a:pPr marL="800100" lvl="1" indent="-342900" fontAlgn="base">
              <a:spcBef>
                <a:spcPts val="400"/>
              </a:spcBef>
              <a:spcAft>
                <a:spcPts val="1200"/>
              </a:spcAft>
              <a:buFont typeface="Courier New"/>
              <a:buChar char="o"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10 j dans les autres cas</a:t>
            </a:r>
          </a:p>
          <a:p>
            <a:pPr marL="285750" lvl="0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PNA à risque de complication </a:t>
            </a:r>
          </a:p>
          <a:p>
            <a:pPr marL="742950" lvl="1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 j si évolution rapidement résolutive</a:t>
            </a:r>
          </a:p>
          <a:p>
            <a:pPr marL="742950" lvl="1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14 j autres situations</a:t>
            </a:r>
          </a:p>
          <a:p>
            <a:pPr marL="742950" lvl="1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Au cas par cas, rares indications de traitement plus prolongé.</a:t>
            </a:r>
          </a:p>
        </p:txBody>
      </p:sp>
    </p:spTree>
    <p:extLst>
      <p:ext uri="{BB962C8B-B14F-4D97-AF65-F5344CB8AC3E}">
        <p14:creationId xmlns:p14="http://schemas.microsoft.com/office/powerpoint/2010/main" val="71677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972325"/>
              </p:ext>
            </p:extLst>
          </p:nvPr>
        </p:nvGraphicFramePr>
        <p:xfrm>
          <a:off x="600074" y="1786414"/>
          <a:ext cx="8129934" cy="395236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51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78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08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r>
                        <a:rPr lang="fr-FR" sz="2000" baseline="30000" dirty="0">
                          <a:effectLst/>
                          <a:latin typeface="Arial"/>
                          <a:ea typeface="Times New Roman"/>
                        </a:rPr>
                        <a:t>er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Ciprofloxacine</a:t>
                      </a:r>
                      <a:r>
                        <a:rPr lang="fr-FR" sz="200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b="1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baseline="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l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évofloxacine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Cotrimoxazole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(TMP-SMX)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58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r>
                        <a:rPr lang="fr-FR" sz="2000" baseline="30000"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Amoxicilline-acide clavulanique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50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r>
                        <a:rPr lang="fr-FR" sz="2000" baseline="30000" dirty="0"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Céfoxitine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baseline="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pipéracilline-tazobactam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témocilline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20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r>
                        <a:rPr lang="fr-FR" sz="2000" b="0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choix </a:t>
                      </a:r>
                      <a:endParaRPr lang="fr-FR" sz="20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20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b="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Amikacine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, gentamicine, </a:t>
                      </a:r>
                      <a:r>
                        <a:rPr lang="fr-FR" sz="2000" b="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tobramycine</a:t>
                      </a:r>
                      <a:endParaRPr lang="fr-FR" sz="20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20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5</a:t>
                      </a:r>
                      <a:r>
                        <a:rPr lang="fr-FR" sz="2000" baseline="30000"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Imipénème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b="1" dirty="0"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méropénème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, 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Ertapénème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utilisable uniquement si testé</a:t>
                      </a:r>
                      <a:endParaRPr lang="fr-FR" sz="20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600074" y="392502"/>
            <a:ext cx="75405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documentées à EBLSE </a:t>
            </a:r>
            <a:r>
              <a:rPr lang="fr-FR" sz="2800" b="1" dirty="0">
                <a:solidFill>
                  <a:srgbClr val="21748F"/>
                </a:solidFill>
                <a:latin typeface="Arial" pitchFamily="34" charset="0"/>
                <a:cs typeface="Arial" pitchFamily="34" charset="0"/>
              </a:rPr>
              <a:t>de la femme non enceinte? </a:t>
            </a:r>
            <a:endParaRPr lang="fr-FR" sz="3600" b="1" dirty="0">
              <a:solidFill>
                <a:srgbClr val="21748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34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87406" y="850904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3078" y="1657"/>
              <a:ext cx="11456" cy="4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ans signe de 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gravité (Quick-SOFA &lt; 2)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118" y="2777"/>
              <a:ext cx="5626" cy="26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Pauci- symptomatique 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Traitement différé selon documentation microbiologique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8227" y="2777"/>
              <a:ext cx="7051" cy="26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Mal toléré 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fièvre 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rétention aiguë d’urines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OU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autres F. de risque de complications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(sauf si FQ dans les 6 mois) 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>
                  <a:latin typeface="Arial" pitchFamily="34" charset="0"/>
                  <a:cs typeface="Arial" pitchFamily="34" charset="0"/>
                </a:rPr>
                <a:t>	OU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ceftriaxone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      </a:t>
              </a: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168" y="2104"/>
              <a:ext cx="0" cy="6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11573" y="2104"/>
              <a:ext cx="0" cy="6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11173" y="5462"/>
              <a:ext cx="0" cy="6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4958" y="5462"/>
              <a:ext cx="0" cy="6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masculine - stratégie probabiliste (1)  </a:t>
            </a:r>
            <a:r>
              <a:rPr lang="fr-FR" sz="36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06401" y="5454475"/>
            <a:ext cx="8482106" cy="923330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Arial"/>
                <a:cs typeface="Arial"/>
              </a:rPr>
              <a:t>Durée de traitement</a:t>
            </a:r>
          </a:p>
          <a:p>
            <a:pPr marL="285750" indent="-285750">
              <a:buFont typeface="Arial"/>
              <a:buChar char="•"/>
            </a:pPr>
            <a:r>
              <a:rPr lang="fr-FR" dirty="0">
                <a:latin typeface="Arial"/>
                <a:cs typeface="Arial"/>
              </a:rPr>
              <a:t>14 j si ciprofloxacine, </a:t>
            </a:r>
            <a:r>
              <a:rPr lang="fr-FR" dirty="0" err="1">
                <a:latin typeface="Arial"/>
                <a:cs typeface="Arial"/>
              </a:rPr>
              <a:t>lévofloxacine</a:t>
            </a:r>
            <a:r>
              <a:rPr lang="fr-FR" dirty="0">
                <a:latin typeface="Arial"/>
                <a:cs typeface="Arial"/>
              </a:rPr>
              <a:t>,</a:t>
            </a:r>
            <a:r>
              <a:rPr lang="fr-FR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cotrimoxazole</a:t>
            </a:r>
            <a:r>
              <a:rPr lang="fr-FR" dirty="0">
                <a:latin typeface="Arial"/>
                <a:cs typeface="Arial"/>
              </a:rPr>
              <a:t>, β-</a:t>
            </a:r>
            <a:r>
              <a:rPr lang="fr-FR" dirty="0" err="1">
                <a:latin typeface="Arial"/>
                <a:cs typeface="Arial"/>
              </a:rPr>
              <a:t>lactamines</a:t>
            </a:r>
            <a:r>
              <a:rPr lang="fr-FR" dirty="0">
                <a:latin typeface="Arial"/>
                <a:cs typeface="Arial"/>
              </a:rPr>
              <a:t> injectables</a:t>
            </a:r>
          </a:p>
          <a:p>
            <a:pPr marL="285750" indent="-285750">
              <a:buFont typeface="Arial"/>
              <a:buChar char="•"/>
            </a:pPr>
            <a:r>
              <a:rPr lang="fr-FR" dirty="0">
                <a:latin typeface="Arial"/>
                <a:cs typeface="Arial"/>
              </a:rPr>
              <a:t>21 j pour les autres molécules </a:t>
            </a:r>
            <a:r>
              <a:rPr lang="fr-FR" b="1" dirty="0">
                <a:latin typeface="Arial"/>
                <a:cs typeface="Arial"/>
              </a:rPr>
              <a:t>OU</a:t>
            </a:r>
            <a:r>
              <a:rPr lang="fr-FR" dirty="0">
                <a:latin typeface="Arial"/>
                <a:cs typeface="Arial"/>
              </a:rPr>
              <a:t> si </a:t>
            </a:r>
            <a:r>
              <a:rPr lang="fr-FR" dirty="0" err="1">
                <a:latin typeface="Arial"/>
                <a:cs typeface="Arial"/>
              </a:rPr>
              <a:t>uropathie</a:t>
            </a:r>
            <a:r>
              <a:rPr lang="fr-FR" dirty="0">
                <a:latin typeface="Arial"/>
                <a:cs typeface="Arial"/>
              </a:rPr>
              <a:t> sous jacente non corrigée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478314" y="4859758"/>
            <a:ext cx="5949728" cy="3693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606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latin typeface="Arial"/>
                <a:cs typeface="Arial"/>
              </a:rPr>
              <a:t>Traitement adapté à la microbiologie (</a:t>
            </a:r>
            <a:r>
              <a:rPr lang="fr-FR" dirty="0" err="1">
                <a:latin typeface="Arial"/>
                <a:cs typeface="Arial"/>
              </a:rPr>
              <a:t>Cf</a:t>
            </a:r>
            <a:r>
              <a:rPr lang="fr-FR" dirty="0">
                <a:latin typeface="Arial"/>
                <a:cs typeface="Arial"/>
              </a:rPr>
              <a:t> diapositive 17)</a:t>
            </a:r>
          </a:p>
        </p:txBody>
      </p:sp>
    </p:spTree>
    <p:extLst>
      <p:ext uri="{BB962C8B-B14F-4D97-AF65-F5344CB8AC3E}">
        <p14:creationId xmlns:p14="http://schemas.microsoft.com/office/powerpoint/2010/main" val="24188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58840" y="681125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081" y="1572"/>
              <a:ext cx="10633" cy="4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vec signes de gravité (quick-SOFA ≥ 2) OU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geste 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urologique urgent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753" y="2483"/>
              <a:ext cx="6468" cy="3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20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Pas de choc septique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 allergie :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aztréonam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atcd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d’IU/colonisation urinaire à EBLSE &lt; 6 mois, choix selon la documentation microbiologique antérieure :</a:t>
              </a:r>
            </a:p>
            <a:p>
              <a:pPr marL="285750" lvl="0" indent="-285750" fontAlgn="base">
                <a:spcBef>
                  <a:spcPct val="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Piperacilline-tazobactam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si souche sensible </a:t>
              </a:r>
            </a:p>
            <a:p>
              <a:pPr marL="285750" lvl="0" indent="-285750" fontAlgn="base">
                <a:spcBef>
                  <a:spcPct val="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 défaut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imipénème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8647" y="2503"/>
              <a:ext cx="6550" cy="36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20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Choc septique 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 allergie :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aztréonam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 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atcd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d’IU/colonisation à EBLSE &lt; 6 mois,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amox-clav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/C2G-C3G/FQ &lt; 6 mois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voyage en zone d’endémie EBLSE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Imipénème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19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1185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11271" y="6125"/>
              <a:ext cx="0" cy="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5484" y="6125"/>
              <a:ext cx="0" cy="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masculine - stratégie probabiliste (2)  </a:t>
            </a:r>
            <a:r>
              <a:rPr lang="fr-FR" sz="36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15614" y="5512760"/>
            <a:ext cx="8482106" cy="923330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kern="1200" dirty="0">
                <a:latin typeface="Arial"/>
                <a:cs typeface="Arial"/>
              </a:rPr>
              <a:t>Durée de traitement</a:t>
            </a:r>
          </a:p>
          <a:p>
            <a:pPr marL="285750" indent="-285750">
              <a:buFont typeface="Arial"/>
              <a:buChar char="•"/>
            </a:pPr>
            <a:r>
              <a:rPr lang="fr-FR" kern="1200" dirty="0">
                <a:latin typeface="Arial"/>
                <a:cs typeface="Arial"/>
              </a:rPr>
              <a:t>14 j si ciprofloxacine, </a:t>
            </a:r>
            <a:r>
              <a:rPr lang="fr-FR" kern="1200" dirty="0" err="1">
                <a:latin typeface="Arial"/>
                <a:cs typeface="Arial"/>
              </a:rPr>
              <a:t>lévofloxacine</a:t>
            </a:r>
            <a:r>
              <a:rPr lang="fr-FR" dirty="0">
                <a:latin typeface="Arial"/>
                <a:cs typeface="Arial"/>
              </a:rPr>
              <a:t>,</a:t>
            </a:r>
            <a:r>
              <a:rPr lang="fr-FR" kern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fr-FR" kern="1200" dirty="0" err="1">
                <a:latin typeface="Arial"/>
                <a:cs typeface="Arial"/>
              </a:rPr>
              <a:t>cotrimoxazole</a:t>
            </a:r>
            <a:r>
              <a:rPr lang="fr-FR" kern="1200" dirty="0">
                <a:latin typeface="Arial"/>
                <a:cs typeface="Arial"/>
              </a:rPr>
              <a:t>, β-</a:t>
            </a:r>
            <a:r>
              <a:rPr lang="fr-FR" kern="1200" dirty="0" err="1">
                <a:latin typeface="Arial"/>
                <a:cs typeface="Arial"/>
              </a:rPr>
              <a:t>lactamines</a:t>
            </a:r>
            <a:r>
              <a:rPr lang="fr-FR" kern="1200" dirty="0">
                <a:latin typeface="Arial"/>
                <a:cs typeface="Arial"/>
              </a:rPr>
              <a:t> injectables</a:t>
            </a:r>
          </a:p>
          <a:p>
            <a:pPr marL="285750" indent="-285750">
              <a:buFont typeface="Arial"/>
              <a:buChar char="•"/>
            </a:pPr>
            <a:r>
              <a:rPr lang="fr-FR" kern="1200" dirty="0">
                <a:latin typeface="Arial"/>
                <a:cs typeface="Arial"/>
              </a:rPr>
              <a:t>21 j pour les autres molécules </a:t>
            </a:r>
            <a:r>
              <a:rPr lang="fr-FR" b="1" kern="1200" dirty="0">
                <a:latin typeface="Arial"/>
                <a:cs typeface="Arial"/>
              </a:rPr>
              <a:t>OU</a:t>
            </a:r>
            <a:r>
              <a:rPr lang="fr-FR" kern="1200" dirty="0">
                <a:latin typeface="Arial"/>
                <a:cs typeface="Arial"/>
              </a:rPr>
              <a:t> si </a:t>
            </a:r>
            <a:r>
              <a:rPr lang="fr-FR" kern="1200" dirty="0" err="1">
                <a:latin typeface="Arial"/>
                <a:cs typeface="Arial"/>
              </a:rPr>
              <a:t>uropathie</a:t>
            </a:r>
            <a:r>
              <a:rPr lang="fr-FR" kern="1200" dirty="0">
                <a:latin typeface="Arial"/>
                <a:cs typeface="Arial"/>
              </a:rPr>
              <a:t> sous jacente non corrigée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681803" y="4996932"/>
            <a:ext cx="5949728" cy="3693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606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kern="1200" dirty="0">
                <a:latin typeface="Arial"/>
                <a:cs typeface="Arial"/>
              </a:rPr>
              <a:t>Traitement adapté à la microbiologie (</a:t>
            </a:r>
            <a:r>
              <a:rPr lang="fr-FR" kern="1200" dirty="0" err="1">
                <a:latin typeface="Arial"/>
                <a:cs typeface="Arial"/>
              </a:rPr>
              <a:t>Cf</a:t>
            </a:r>
            <a:r>
              <a:rPr lang="fr-FR" kern="1200" dirty="0">
                <a:latin typeface="Arial"/>
                <a:cs typeface="Arial"/>
              </a:rPr>
              <a:t> diapositive 17)</a:t>
            </a:r>
          </a:p>
        </p:txBody>
      </p:sp>
    </p:spTree>
    <p:extLst>
      <p:ext uri="{BB962C8B-B14F-4D97-AF65-F5344CB8AC3E}">
        <p14:creationId xmlns:p14="http://schemas.microsoft.com/office/powerpoint/2010/main" val="256189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60133"/>
              </p:ext>
            </p:extLst>
          </p:nvPr>
        </p:nvGraphicFramePr>
        <p:xfrm>
          <a:off x="775374" y="1681254"/>
          <a:ext cx="7502234" cy="328365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07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5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77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Choix</a:t>
                      </a:r>
                      <a:r>
                        <a:rPr lang="fr-FR" sz="2000" b="1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antibiotique selon la </a:t>
                      </a:r>
                      <a:r>
                        <a:rPr lang="fr-FR" sz="2000" b="1" baseline="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sensiblité</a:t>
                      </a:r>
                      <a:endParaRPr lang="fr-FR" sz="2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584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fr-FR" sz="20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er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Ciprofloxacine, 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lévofloxacine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3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</a:t>
                      </a:r>
                      <a:r>
                        <a:rPr lang="fr-FR" sz="20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Cotrimoxazole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(SMX-TMP)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8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</a:t>
                      </a:r>
                      <a:r>
                        <a:rPr lang="fr-FR" sz="20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Céfotaxime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2000" b="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ceftriaxone</a:t>
                      </a:r>
                      <a:endParaRPr lang="fr-FR" sz="2000" b="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381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4</a:t>
                      </a:r>
                      <a:r>
                        <a:rPr lang="fr-FR" sz="20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Céfoxitine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(</a:t>
                      </a:r>
                      <a:r>
                        <a:rPr lang="fr-FR" sz="20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E.</a:t>
                      </a:r>
                      <a:r>
                        <a:rPr lang="fr-FR" sz="2000" i="1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coli),</a:t>
                      </a:r>
                      <a:r>
                        <a:rPr lang="fr-FR" sz="2000" i="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pipéracilline-tazobactam</a:t>
                      </a:r>
                      <a:r>
                        <a:rPr lang="fr-FR" sz="200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témocilline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549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5</a:t>
                      </a:r>
                      <a:r>
                        <a:rPr lang="fr-FR" sz="20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Imipénème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méropénème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Ertapénème</a:t>
                      </a:r>
                      <a:r>
                        <a:rPr lang="fr-FR" sz="200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(si 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≥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80 kg : 1 g x 2)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600074" y="27664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masculines – traitement documenté  </a:t>
            </a:r>
            <a:r>
              <a:rPr lang="fr-FR" sz="36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919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1"/>
          <p:cNvGrpSpPr>
            <a:grpSpLocks noChangeAspect="1"/>
          </p:cNvGrpSpPr>
          <p:nvPr/>
        </p:nvGrpSpPr>
        <p:grpSpPr bwMode="auto">
          <a:xfrm>
            <a:off x="829216" y="1245510"/>
            <a:ext cx="7589080" cy="5097742"/>
            <a:chOff x="4838" y="1618"/>
            <a:chExt cx="7380" cy="5991"/>
          </a:xfrm>
        </p:grpSpPr>
        <p:sp>
          <p:nvSpPr>
            <p:cNvPr id="14" name="AutoShape 12"/>
            <p:cNvSpPr>
              <a:spLocks noChangeAspect="1" noChangeArrowheads="1"/>
            </p:cNvSpPr>
            <p:nvPr/>
          </p:nvSpPr>
          <p:spPr bwMode="auto">
            <a:xfrm>
              <a:off x="4838" y="1618"/>
              <a:ext cx="7380" cy="5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198" y="1759"/>
              <a:ext cx="6660" cy="7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Colonisation urinaire (bactériurie asymptomatique)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 culture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monomicrobienne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≥ 10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ufc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/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mL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5198" y="3242"/>
              <a:ext cx="6660" cy="42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Traitement d’emblée selon l’antibiogramme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:   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 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TMP (à éviter les 2 premiers mois)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(hiérarchie selon impact écologique) :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itrofurantoïne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cotrimoxazole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(SMX-TMP, à éviter les 2 premiers mois)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amoxicilline-acide clavulanique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cefixime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R="0" lvl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	</a:t>
              </a:r>
            </a:p>
            <a:p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Durée totale : 7 jours sauf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trométamol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1 jour 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8468" y="2521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</p:grp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9" name="ZoneTexte 18"/>
          <p:cNvSpPr txBox="1"/>
          <p:nvPr/>
        </p:nvSpPr>
        <p:spPr>
          <a:xfrm>
            <a:off x="600074" y="457622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gravidiques : colonisation</a:t>
            </a:r>
            <a:endParaRPr lang="fr-FR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68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071040" y="1095730"/>
            <a:ext cx="6533341" cy="5179662"/>
            <a:chOff x="4844" y="1305"/>
            <a:chExt cx="7211" cy="8645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4844" y="1539"/>
              <a:ext cx="7211" cy="7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198" y="1305"/>
              <a:ext cx="6737" cy="5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Cystite gravidique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5201" y="2453"/>
              <a:ext cx="6734" cy="9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ECBU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Antibiothérapie probabiliste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5198" y="3816"/>
              <a:ext cx="6737" cy="1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ère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choix : 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choix :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5198" y="5630"/>
              <a:ext cx="6857" cy="4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En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cas d’échec ou de résistance :</a:t>
              </a: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 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 </a:t>
              </a: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TMP (à éviter les 2 premiers mois)</a:t>
              </a: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(hiérarchie selon impact écologique) :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itrofurantoïne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cotrimoxazole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(SMX-TMP, à éviter les 2 premiers mois)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amoxicilline-acide clavulanique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céfixime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ou ciprofloxacine</a:t>
              </a: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8607" y="1913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8607" y="3419"/>
              <a:ext cx="2" cy="3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8588" y="5043"/>
              <a:ext cx="1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</p:grp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9" name="ZoneTexte 18"/>
          <p:cNvSpPr txBox="1"/>
          <p:nvPr/>
        </p:nvSpPr>
        <p:spPr>
          <a:xfrm>
            <a:off x="600074" y="350529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gravidiques : cystite</a:t>
            </a:r>
            <a:endParaRPr lang="fr-FR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738521" y="6336866"/>
            <a:ext cx="5487400" cy="33855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Durée totale : 7 jours sauf </a:t>
            </a:r>
            <a:r>
              <a:rPr lang="fr-FR" altLang="fr-FR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fosfomycine-trométamol</a:t>
            </a:r>
            <a:r>
              <a: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(1 jour)</a:t>
            </a:r>
            <a:endParaRPr lang="fr-FR" altLang="fr-FR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8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143000"/>
            <a:ext cx="8040688" cy="464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La SPILF </a:t>
            </a:r>
            <a:r>
              <a:rPr lang="en-US" dirty="0" err="1">
                <a:solidFill>
                  <a:srgbClr val="000000"/>
                </a:solidFill>
                <a:latin typeface="Arial"/>
                <a:cs typeface="Arial"/>
              </a:rPr>
              <a:t>remercie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les </a:t>
            </a:r>
            <a:r>
              <a:rPr lang="en-US" dirty="0" err="1">
                <a:latin typeface="Arial"/>
                <a:cs typeface="Arial"/>
              </a:rPr>
              <a:t>sociétés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savantes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auxquelles</a:t>
            </a:r>
            <a:r>
              <a:rPr lang="en-US" dirty="0">
                <a:latin typeface="Arial"/>
                <a:cs typeface="Arial"/>
              </a:rPr>
              <a:t> les auteurs participants </a:t>
            </a:r>
            <a:r>
              <a:rPr lang="en-US" dirty="0" err="1">
                <a:latin typeface="Arial"/>
                <a:cs typeface="Arial"/>
              </a:rPr>
              <a:t>sont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affiliés</a:t>
            </a:r>
            <a:r>
              <a:rPr lang="en-US" dirty="0">
                <a:latin typeface="Arial"/>
                <a:cs typeface="Arial"/>
              </a:rPr>
              <a:t>: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AFU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SFM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CNGE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SFR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SFG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GPIP de la SFP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SFGG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95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2"/>
          <p:cNvGrpSpPr>
            <a:grpSpLocks noChangeAspect="1"/>
          </p:cNvGrpSpPr>
          <p:nvPr/>
        </p:nvGrpSpPr>
        <p:grpSpPr bwMode="auto">
          <a:xfrm>
            <a:off x="223266" y="1037980"/>
            <a:ext cx="8662537" cy="5267248"/>
            <a:chOff x="1449" y="1309"/>
            <a:chExt cx="14040" cy="8746"/>
          </a:xfrm>
        </p:grpSpPr>
        <p:sp>
          <p:nvSpPr>
            <p:cNvPr id="49" name="AutoShape 3"/>
            <p:cNvSpPr>
              <a:spLocks noChangeAspect="1" noChangeArrowheads="1"/>
            </p:cNvSpPr>
            <p:nvPr/>
          </p:nvSpPr>
          <p:spPr bwMode="auto">
            <a:xfrm>
              <a:off x="1449" y="1309"/>
              <a:ext cx="14040" cy="8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52" name="Text Box 6"/>
            <p:cNvSpPr txBox="1">
              <a:spLocks noChangeArrowheads="1"/>
            </p:cNvSpPr>
            <p:nvPr/>
          </p:nvSpPr>
          <p:spPr bwMode="auto">
            <a:xfrm>
              <a:off x="4230" y="1309"/>
              <a:ext cx="8720" cy="35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Facteurs de risques de complication : 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ts val="1200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 toute anomalie de l’arbre urinaire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ts val="1200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 certains terrains : 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homme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grossesse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sujet âgé « fragile »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clairance de créatinine &lt; 30 ml/mn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immunodépression grave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 Box 7"/>
            <p:cNvSpPr txBox="1">
              <a:spLocks noChangeArrowheads="1"/>
            </p:cNvSpPr>
            <p:nvPr/>
          </p:nvSpPr>
          <p:spPr bwMode="auto">
            <a:xfrm>
              <a:off x="4230" y="5149"/>
              <a:ext cx="8720" cy="18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Eléments de gravité : 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sepsis sévère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(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Quick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SOFA </a:t>
              </a:r>
              <a:r>
                <a:rPr kumimoji="0" lang="fr-FR" altLang="fr-FR" sz="1600" b="0" i="0" u="sng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&gt;</a:t>
              </a:r>
              <a:r>
                <a:rPr kumimoji="0" lang="fr-FR" altLang="fr-FR" sz="1600" b="0" i="0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2)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choc septique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geste urologique (hors sondage simple)</a:t>
              </a:r>
            </a:p>
          </p:txBody>
        </p:sp>
        <p:sp>
          <p:nvSpPr>
            <p:cNvPr id="54" name="Text Box 8"/>
            <p:cNvSpPr txBox="1">
              <a:spLocks noChangeArrowheads="1"/>
            </p:cNvSpPr>
            <p:nvPr/>
          </p:nvSpPr>
          <p:spPr bwMode="auto">
            <a:xfrm>
              <a:off x="4230" y="7389"/>
              <a:ext cx="8720" cy="25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Facteurs de risques 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d’EBLSE :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antécédent de colonisation/IU à EBLSE &lt; 6 mois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amox-clav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/C2G-C3G/FQ &lt;  6 mois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voyage en zone d’endémie EBLSE</a:t>
              </a:r>
            </a:p>
            <a:p>
              <a:pPr marL="0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hospitalisation &lt; 3 mois</a:t>
              </a:r>
            </a:p>
            <a:p>
              <a:pPr marL="0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- vie en institution de long séjour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8" name="Espace réservé du numéro de diapositive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7" name="ZoneTexte 46"/>
          <p:cNvSpPr txBox="1"/>
          <p:nvPr/>
        </p:nvSpPr>
        <p:spPr>
          <a:xfrm>
            <a:off x="419099" y="3528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Définitions </a:t>
            </a:r>
          </a:p>
        </p:txBody>
      </p:sp>
    </p:spTree>
    <p:extLst>
      <p:ext uri="{BB962C8B-B14F-4D97-AF65-F5344CB8AC3E}">
        <p14:creationId xmlns:p14="http://schemas.microsoft.com/office/powerpoint/2010/main" val="252837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91076" y="1521025"/>
            <a:ext cx="7352924" cy="91556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3000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8" name="Group 2"/>
          <p:cNvGrpSpPr>
            <a:grpSpLocks noChangeAspect="1"/>
          </p:cNvGrpSpPr>
          <p:nvPr/>
        </p:nvGrpSpPr>
        <p:grpSpPr bwMode="auto">
          <a:xfrm>
            <a:off x="242431" y="1244601"/>
            <a:ext cx="8831592" cy="5282998"/>
            <a:chOff x="1343" y="1309"/>
            <a:chExt cx="14314" cy="9126"/>
          </a:xfrm>
        </p:grpSpPr>
        <p:sp>
          <p:nvSpPr>
            <p:cNvPr id="49" name="AutoShape 3"/>
            <p:cNvSpPr>
              <a:spLocks noChangeAspect="1" noChangeArrowheads="1"/>
            </p:cNvSpPr>
            <p:nvPr/>
          </p:nvSpPr>
          <p:spPr bwMode="auto">
            <a:xfrm>
              <a:off x="1449" y="1309"/>
              <a:ext cx="14040" cy="8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50" name="Text Box 4"/>
            <p:cNvSpPr txBox="1">
              <a:spLocks noChangeArrowheads="1"/>
            </p:cNvSpPr>
            <p:nvPr/>
          </p:nvSpPr>
          <p:spPr bwMode="auto">
            <a:xfrm>
              <a:off x="1778" y="1460"/>
              <a:ext cx="13140" cy="5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Bactériurie : symptômes</a:t>
              </a:r>
            </a:p>
          </p:txBody>
        </p:sp>
        <p:sp>
          <p:nvSpPr>
            <p:cNvPr id="51" name="Text Box 5"/>
            <p:cNvSpPr txBox="1">
              <a:spLocks noChangeArrowheads="1"/>
            </p:cNvSpPr>
            <p:nvPr/>
          </p:nvSpPr>
          <p:spPr bwMode="auto">
            <a:xfrm>
              <a:off x="1343" y="3089"/>
              <a:ext cx="5624" cy="10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Colonisation urinaire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(bactériurie asymptomatique)</a:t>
              </a:r>
            </a:p>
          </p:txBody>
        </p:sp>
        <p:sp>
          <p:nvSpPr>
            <p:cNvPr id="55" name="Line 9"/>
            <p:cNvSpPr>
              <a:spLocks noChangeShapeType="1"/>
            </p:cNvSpPr>
            <p:nvPr/>
          </p:nvSpPr>
          <p:spPr bwMode="auto">
            <a:xfrm>
              <a:off x="3938" y="1944"/>
              <a:ext cx="0" cy="1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56" name="AutoShape 10"/>
            <p:cNvSpPr>
              <a:spLocks noChangeArrowheads="1"/>
            </p:cNvSpPr>
            <p:nvPr/>
          </p:nvSpPr>
          <p:spPr bwMode="auto">
            <a:xfrm>
              <a:off x="3008" y="211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Non</a:t>
              </a:r>
            </a:p>
          </p:txBody>
        </p:sp>
        <p:sp>
          <p:nvSpPr>
            <p:cNvPr id="57" name="Text Box 11"/>
            <p:cNvSpPr txBox="1">
              <a:spLocks noChangeArrowheads="1"/>
            </p:cNvSpPr>
            <p:nvPr/>
          </p:nvSpPr>
          <p:spPr bwMode="auto">
            <a:xfrm>
              <a:off x="8078" y="3809"/>
              <a:ext cx="66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Facteurs de risque (FDR) de complication ?</a:t>
              </a:r>
            </a:p>
          </p:txBody>
        </p:sp>
        <p:grpSp>
          <p:nvGrpSpPr>
            <p:cNvPr id="58" name="Group 12"/>
            <p:cNvGrpSpPr>
              <a:grpSpLocks/>
            </p:cNvGrpSpPr>
            <p:nvPr/>
          </p:nvGrpSpPr>
          <p:grpSpPr bwMode="auto">
            <a:xfrm>
              <a:off x="5434" y="5460"/>
              <a:ext cx="4394" cy="870"/>
              <a:chOff x="6334" y="5856"/>
              <a:chExt cx="4394" cy="725"/>
            </a:xfrm>
          </p:grpSpPr>
          <p:sp>
            <p:nvSpPr>
              <p:cNvPr id="84" name="Text Box 13"/>
              <p:cNvSpPr txBox="1">
                <a:spLocks noChangeArrowheads="1"/>
              </p:cNvSpPr>
              <p:nvPr/>
            </p:nvSpPr>
            <p:spPr bwMode="auto">
              <a:xfrm>
                <a:off x="6338" y="5856"/>
                <a:ext cx="4390" cy="35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IU simple</a:t>
                </a:r>
              </a:p>
            </p:txBody>
          </p:sp>
          <p:sp>
            <p:nvSpPr>
              <p:cNvPr id="85" name="Text Box 14"/>
              <p:cNvSpPr txBox="1">
                <a:spLocks noChangeArrowheads="1"/>
              </p:cNvSpPr>
              <p:nvPr/>
            </p:nvSpPr>
            <p:spPr bwMode="auto">
              <a:xfrm>
                <a:off x="8141" y="6219"/>
                <a:ext cx="2583" cy="35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pyélonéphrite</a:t>
                </a:r>
              </a:p>
            </p:txBody>
          </p:sp>
          <p:sp>
            <p:nvSpPr>
              <p:cNvPr id="86" name="Text Box 15"/>
              <p:cNvSpPr txBox="1">
                <a:spLocks noChangeArrowheads="1"/>
              </p:cNvSpPr>
              <p:nvPr/>
            </p:nvSpPr>
            <p:spPr bwMode="auto">
              <a:xfrm>
                <a:off x="6334" y="6223"/>
                <a:ext cx="1808" cy="35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cystite</a:t>
                </a:r>
              </a:p>
            </p:txBody>
          </p:sp>
        </p:grpSp>
        <p:sp>
          <p:nvSpPr>
            <p:cNvPr id="59" name="Text Box 16"/>
            <p:cNvSpPr txBox="1">
              <a:spLocks noChangeArrowheads="1"/>
            </p:cNvSpPr>
            <p:nvPr/>
          </p:nvSpPr>
          <p:spPr bwMode="auto">
            <a:xfrm>
              <a:off x="10018" y="5429"/>
              <a:ext cx="5602" cy="4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IU à risque de complication</a:t>
              </a:r>
            </a:p>
          </p:txBody>
        </p:sp>
        <p:sp>
          <p:nvSpPr>
            <p:cNvPr id="60" name="Text Box 17"/>
            <p:cNvSpPr txBox="1">
              <a:spLocks noChangeArrowheads="1"/>
            </p:cNvSpPr>
            <p:nvPr/>
          </p:nvSpPr>
          <p:spPr bwMode="auto">
            <a:xfrm>
              <a:off x="10018" y="5862"/>
              <a:ext cx="2169" cy="4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pyélonéphrite</a:t>
              </a:r>
            </a:p>
          </p:txBody>
        </p:sp>
        <p:sp>
          <p:nvSpPr>
            <p:cNvPr id="61" name="Text Box 18"/>
            <p:cNvSpPr txBox="1">
              <a:spLocks noChangeArrowheads="1"/>
            </p:cNvSpPr>
            <p:nvPr/>
          </p:nvSpPr>
          <p:spPr bwMode="auto">
            <a:xfrm>
              <a:off x="12187" y="5862"/>
              <a:ext cx="2138" cy="4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IU masculine</a:t>
              </a:r>
            </a:p>
          </p:txBody>
        </p:sp>
        <p:sp>
          <p:nvSpPr>
            <p:cNvPr id="62" name="Text Box 19"/>
            <p:cNvSpPr txBox="1">
              <a:spLocks noChangeArrowheads="1"/>
            </p:cNvSpPr>
            <p:nvPr/>
          </p:nvSpPr>
          <p:spPr bwMode="auto">
            <a:xfrm>
              <a:off x="14325" y="5862"/>
              <a:ext cx="1295" cy="4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cystite</a:t>
              </a:r>
            </a:p>
          </p:txBody>
        </p:sp>
        <p:sp>
          <p:nvSpPr>
            <p:cNvPr id="63" name="Text Box 20"/>
            <p:cNvSpPr txBox="1">
              <a:spLocks noChangeArrowheads="1"/>
            </p:cNvSpPr>
            <p:nvPr/>
          </p:nvSpPr>
          <p:spPr bwMode="auto">
            <a:xfrm>
              <a:off x="9158" y="6689"/>
              <a:ext cx="45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Éléments de gravité ?</a:t>
              </a:r>
            </a:p>
          </p:txBody>
        </p:sp>
        <p:sp>
          <p:nvSpPr>
            <p:cNvPr id="64" name="Line 21"/>
            <p:cNvSpPr>
              <a:spLocks noChangeShapeType="1"/>
            </p:cNvSpPr>
            <p:nvPr/>
          </p:nvSpPr>
          <p:spPr bwMode="auto">
            <a:xfrm>
              <a:off x="11499" y="1944"/>
              <a:ext cx="0" cy="1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5" name="AutoShape 22"/>
            <p:cNvSpPr>
              <a:spLocks noChangeArrowheads="1"/>
            </p:cNvSpPr>
            <p:nvPr/>
          </p:nvSpPr>
          <p:spPr bwMode="auto">
            <a:xfrm>
              <a:off x="10569" y="211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Oui</a:t>
              </a:r>
            </a:p>
          </p:txBody>
        </p:sp>
        <p:sp>
          <p:nvSpPr>
            <p:cNvPr id="66" name="Line 23"/>
            <p:cNvSpPr>
              <a:spLocks noChangeShapeType="1"/>
            </p:cNvSpPr>
            <p:nvPr/>
          </p:nvSpPr>
          <p:spPr bwMode="auto">
            <a:xfrm>
              <a:off x="11490" y="3449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7" name="Line 24"/>
            <p:cNvSpPr>
              <a:spLocks noChangeShapeType="1"/>
            </p:cNvSpPr>
            <p:nvPr/>
          </p:nvSpPr>
          <p:spPr bwMode="auto">
            <a:xfrm>
              <a:off x="8656" y="4349"/>
              <a:ext cx="8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8" name="AutoShape 25"/>
            <p:cNvSpPr>
              <a:spLocks noChangeArrowheads="1"/>
            </p:cNvSpPr>
            <p:nvPr/>
          </p:nvSpPr>
          <p:spPr bwMode="auto">
            <a:xfrm>
              <a:off x="7703" y="450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Non</a:t>
              </a:r>
            </a:p>
          </p:txBody>
        </p:sp>
        <p:sp>
          <p:nvSpPr>
            <p:cNvPr id="69" name="Line 26"/>
            <p:cNvSpPr>
              <a:spLocks noChangeShapeType="1"/>
            </p:cNvSpPr>
            <p:nvPr/>
          </p:nvSpPr>
          <p:spPr bwMode="auto">
            <a:xfrm>
              <a:off x="12750" y="4349"/>
              <a:ext cx="1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0" name="AutoShape 27"/>
            <p:cNvSpPr>
              <a:spLocks noChangeArrowheads="1"/>
            </p:cNvSpPr>
            <p:nvPr/>
          </p:nvSpPr>
          <p:spPr bwMode="auto">
            <a:xfrm>
              <a:off x="11820" y="450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Oui</a:t>
              </a:r>
            </a:p>
          </p:txBody>
        </p:sp>
        <p:sp>
          <p:nvSpPr>
            <p:cNvPr id="71" name="Line 28"/>
            <p:cNvSpPr>
              <a:spLocks noChangeShapeType="1"/>
            </p:cNvSpPr>
            <p:nvPr/>
          </p:nvSpPr>
          <p:spPr bwMode="auto">
            <a:xfrm>
              <a:off x="9690" y="6329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2" name="Line 29"/>
            <p:cNvSpPr>
              <a:spLocks noChangeShapeType="1"/>
            </p:cNvSpPr>
            <p:nvPr/>
          </p:nvSpPr>
          <p:spPr bwMode="auto">
            <a:xfrm>
              <a:off x="12938" y="6329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3" name="Line 30"/>
            <p:cNvSpPr>
              <a:spLocks noChangeShapeType="1"/>
            </p:cNvSpPr>
            <p:nvPr/>
          </p:nvSpPr>
          <p:spPr bwMode="auto">
            <a:xfrm>
              <a:off x="11678" y="6329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4" name="Line 31"/>
            <p:cNvSpPr>
              <a:spLocks noChangeShapeType="1"/>
            </p:cNvSpPr>
            <p:nvPr/>
          </p:nvSpPr>
          <p:spPr bwMode="auto">
            <a:xfrm>
              <a:off x="9698" y="7229"/>
              <a:ext cx="1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5" name="Line 32"/>
            <p:cNvSpPr>
              <a:spLocks noChangeShapeType="1"/>
            </p:cNvSpPr>
            <p:nvPr/>
          </p:nvSpPr>
          <p:spPr bwMode="auto">
            <a:xfrm>
              <a:off x="13118" y="7229"/>
              <a:ext cx="1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6" name="AutoShape 33"/>
            <p:cNvSpPr>
              <a:spLocks noChangeArrowheads="1"/>
            </p:cNvSpPr>
            <p:nvPr/>
          </p:nvSpPr>
          <p:spPr bwMode="auto">
            <a:xfrm>
              <a:off x="8760" y="7409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Non</a:t>
              </a:r>
            </a:p>
          </p:txBody>
        </p:sp>
        <p:sp>
          <p:nvSpPr>
            <p:cNvPr id="77" name="AutoShape 34"/>
            <p:cNvSpPr>
              <a:spLocks noChangeArrowheads="1"/>
            </p:cNvSpPr>
            <p:nvPr/>
          </p:nvSpPr>
          <p:spPr bwMode="auto">
            <a:xfrm>
              <a:off x="12187" y="7410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Oui</a:t>
              </a:r>
            </a:p>
          </p:txBody>
        </p:sp>
        <p:sp>
          <p:nvSpPr>
            <p:cNvPr id="78" name="Line 35"/>
            <p:cNvSpPr>
              <a:spLocks noChangeShapeType="1"/>
            </p:cNvSpPr>
            <p:nvPr/>
          </p:nvSpPr>
          <p:spPr bwMode="auto">
            <a:xfrm>
              <a:off x="13118" y="9029"/>
              <a:ext cx="1" cy="4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9" name="Text Box 36"/>
            <p:cNvSpPr txBox="1">
              <a:spLocks noChangeArrowheads="1"/>
            </p:cNvSpPr>
            <p:nvPr/>
          </p:nvSpPr>
          <p:spPr bwMode="auto">
            <a:xfrm>
              <a:off x="9338" y="3089"/>
              <a:ext cx="4500" cy="532"/>
            </a:xfrm>
            <a:prstGeom prst="rect">
              <a:avLst/>
            </a:prstGeom>
            <a:solidFill>
              <a:srgbClr val="FFFFFF"/>
            </a:solidFill>
            <a:ln w="19050" cmpd="sng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Infection urinaire (IU)</a:t>
              </a: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7225" y="3341"/>
              <a:ext cx="8432" cy="7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81" name="Text Box 38"/>
            <p:cNvSpPr txBox="1">
              <a:spLocks noChangeArrowheads="1"/>
            </p:cNvSpPr>
            <p:nvPr/>
          </p:nvSpPr>
          <p:spPr bwMode="auto">
            <a:xfrm>
              <a:off x="8258" y="8489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</a:t>
              </a: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Unicode MS" pitchFamily="34" charset="-128"/>
                  <a:cs typeface="Arial" pitchFamily="34" charset="0"/>
                </a:rPr>
                <a:t> non grave</a:t>
              </a:r>
              <a:endPara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Text Box 39"/>
            <p:cNvSpPr txBox="1">
              <a:spLocks noChangeArrowheads="1"/>
            </p:cNvSpPr>
            <p:nvPr/>
          </p:nvSpPr>
          <p:spPr bwMode="auto">
            <a:xfrm>
              <a:off x="11678" y="8489"/>
              <a:ext cx="2880" cy="5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PNA/IU </a:t>
              </a: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Unicode MS" pitchFamily="34" charset="-128"/>
                  <a:cs typeface="Arial" pitchFamily="34" charset="0"/>
                </a:rPr>
                <a:t>♂ grave</a:t>
              </a:r>
              <a:endPara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Text Box 40"/>
            <p:cNvSpPr txBox="1">
              <a:spLocks noChangeArrowheads="1"/>
            </p:cNvSpPr>
            <p:nvPr/>
          </p:nvSpPr>
          <p:spPr bwMode="auto">
            <a:xfrm>
              <a:off x="11678" y="9515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FDR d’EBLSE ?</a:t>
              </a:r>
            </a:p>
          </p:txBody>
        </p:sp>
      </p:grpSp>
      <p:sp>
        <p:nvSpPr>
          <p:cNvPr id="88" name="Espace réservé du numéro de diapositive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7" name="ZoneTexte 46"/>
          <p:cNvSpPr txBox="1"/>
          <p:nvPr/>
        </p:nvSpPr>
        <p:spPr>
          <a:xfrm>
            <a:off x="419099" y="3528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Stratégie  </a:t>
            </a:r>
          </a:p>
        </p:txBody>
      </p:sp>
    </p:spTree>
    <p:extLst>
      <p:ext uri="{BB962C8B-B14F-4D97-AF65-F5344CB8AC3E}">
        <p14:creationId xmlns:p14="http://schemas.microsoft.com/office/powerpoint/2010/main" val="94505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8843-6A69-448B-AC7F-FEAF8BE967E6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00074" y="1270918"/>
            <a:ext cx="84364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Sur urines de 2</a:t>
            </a:r>
            <a:r>
              <a:rPr lang="fr-FR" baseline="30000" dirty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jet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Examen direct : sur demande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Seuils de significativité :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leucocyturie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≥ 10</a:t>
            </a:r>
            <a:r>
              <a:rPr lang="fr-FR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(10/mm</a:t>
            </a:r>
            <a:r>
              <a:rPr lang="fr-FR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)*</a:t>
            </a:r>
          </a:p>
          <a:p>
            <a:pPr marL="1073150" lvl="1"/>
            <a:r>
              <a:rPr lang="fr-FR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*normes de certains automates parfois différentes : se référer au CR de l’examen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- bactériurie : selon le sexe et espèce bactérienne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00074" y="276647"/>
            <a:ext cx="85552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ECBU  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726008"/>
              </p:ext>
            </p:extLst>
          </p:nvPr>
        </p:nvGraphicFramePr>
        <p:xfrm>
          <a:off x="600074" y="3533585"/>
          <a:ext cx="7992888" cy="20197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6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547">
                <a:tc>
                  <a:txBody>
                    <a:bodyPr/>
                    <a:lstStyle/>
                    <a:p>
                      <a:r>
                        <a:rPr lang="fr-F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Espèces bactériennes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Seuil</a:t>
                      </a:r>
                      <a:r>
                        <a:rPr lang="fr-FR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significativité (UFC/</a:t>
                      </a:r>
                      <a:r>
                        <a:rPr lang="fr-FR" sz="16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</a:t>
                      </a:r>
                      <a:r>
                        <a:rPr lang="fr-FR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547">
                <a:tc>
                  <a:txBody>
                    <a:bodyPr/>
                    <a:lstStyle/>
                    <a:p>
                      <a:endParaRPr lang="fr-F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coli</a:t>
                      </a: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</a:t>
                      </a:r>
                      <a:r>
                        <a:rPr lang="fr-FR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i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saprophyticus</a:t>
                      </a:r>
                      <a:endParaRPr lang="fr-FR" sz="1600" i="1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Entérobactéries autres que </a:t>
                      </a:r>
                      <a:r>
                        <a:rPr lang="fr-FR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coli</a:t>
                      </a:r>
                      <a:r>
                        <a:rPr lang="fr-FR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entérocoque, </a:t>
                      </a:r>
                      <a:r>
                        <a:rPr lang="fr-FR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fr-FR" sz="1600" i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urealyticum</a:t>
                      </a:r>
                      <a:r>
                        <a:rPr lang="fr-FR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</a:t>
                      </a:r>
                      <a:r>
                        <a:rPr lang="fr-FR" sz="1600" i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aeruginosa</a:t>
                      </a:r>
                      <a:r>
                        <a:rPr lang="fr-FR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 aureus</a:t>
                      </a:r>
                      <a:endParaRPr lang="fr-F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algn="ctr"/>
                      <a:endParaRPr lang="fr-F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algn="ctr"/>
                      <a:endParaRPr lang="fr-F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91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428" y="266700"/>
            <a:ext cx="8418865" cy="623048"/>
          </a:xfrm>
        </p:spPr>
        <p:txBody>
          <a:bodyPr/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Prévalence de la résistance en France en 2017 chez les isolats </a:t>
            </a:r>
            <a:b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2000" i="1" dirty="0">
                <a:latin typeface="Arial" panose="020B0604020202020204" pitchFamily="34" charset="0"/>
                <a:cs typeface="Arial" panose="020B0604020202020204" pitchFamily="34" charset="0"/>
              </a:rPr>
              <a:t>E. coli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responsables d’IU communautaires de l’adulte  </a:t>
            </a: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555094"/>
              </p:ext>
            </p:extLst>
          </p:nvPr>
        </p:nvGraphicFramePr>
        <p:xfrm>
          <a:off x="142428" y="1225181"/>
          <a:ext cx="8874571" cy="476624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93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4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16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655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PREVALENCE DE LA RESISTANCE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ANTIBIOTIQUES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/ SITUATIONS CLINIQUES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601">
                <a:tc rowSpan="3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&lt; 5 %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Fosfomycine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trométamol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Nitrofurantoïne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Aminosides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≈ 5 %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C3G et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aztréonam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601"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&lt; 10 %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Ciprofoxacine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lévofloxacine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IU simples et non récidivantes, en l’absence de FQ dans les 6 mois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Pivmécillinam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cystites simples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601">
                <a:tc rowSpan="4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10 à 20 %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Amoxicilline-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clav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générale, selon les concentrations adaptées aux  cystites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Pivmécillinam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cystite à risque de complication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Ciprofoxacine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lévofloxacine</a:t>
                      </a:r>
                      <a:endParaRPr lang="fr-F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IU à risque de complication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TMP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et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cotrimox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(SMX-TMP)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cystites simples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601">
                <a:tc rowSpan="3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&gt; 20 %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Amoxicilline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6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Amoxicilline-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clav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générale, selon les concentrations adaptées aux PNA et IU masculines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TMP et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cotrimox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(SMX-TMP)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IU à risque de complication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6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79512" y="1162685"/>
            <a:ext cx="8801100" cy="4234815"/>
            <a:chOff x="1418" y="1530"/>
            <a:chExt cx="13860" cy="6669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539"/>
              <a:ext cx="13860" cy="5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6640" y="1530"/>
              <a:ext cx="3058" cy="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Cystite simple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8889" y="3879"/>
              <a:ext cx="5940" cy="4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 positive (leucocytes 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nitrites 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Antibiothérapie probabiliste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 </a:t>
              </a:r>
            </a:p>
            <a:p>
              <a:pPr marL="288925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3 g en dose unique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 </a:t>
              </a:r>
            </a:p>
            <a:p>
              <a:pPr marL="288925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400 mg (2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cp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 x 2 par jour pendant 5 jours</a:t>
              </a: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8078" y="2079"/>
              <a:ext cx="1" cy="6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6818" y="2719"/>
              <a:ext cx="2698" cy="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89" y="3879"/>
              <a:ext cx="6146" cy="4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 négative (leucocytes 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ET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nitrites 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1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Arial"/>
                <a:buChar char="•"/>
                <a:tabLst/>
              </a:pP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Rechercher un diagnostic différentiel : </a:t>
              </a:r>
            </a:p>
            <a:p>
              <a:pPr marL="468313" marR="0" lvl="2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ycose génitale</a:t>
              </a:r>
            </a:p>
            <a:p>
              <a:pPr marL="468313" marR="0" lvl="2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Urétrite</a:t>
              </a:r>
            </a:p>
            <a:p>
              <a:pPr marL="468313" marR="0" lvl="2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écheresse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cutanéo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-muqueuse</a:t>
              </a:r>
            </a:p>
            <a:p>
              <a:pPr marL="0" marR="0" lvl="1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tabLst/>
              </a:pPr>
              <a:endParaRPr kumimoji="0" lang="fr-FR" altLang="fr-FR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478" y="2979"/>
              <a:ext cx="1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11858" y="2979"/>
              <a:ext cx="1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4478" y="2979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9518" y="2979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3455" y="2619"/>
              <a:ext cx="3270" cy="720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Négative</a:t>
              </a:r>
            </a:p>
          </p:txBody>
        </p:sp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9611" y="2612"/>
              <a:ext cx="3524" cy="720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Positive</a:t>
              </a:r>
            </a:p>
          </p:txBody>
        </p:sp>
      </p:grp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8" name="ZoneTexte 17"/>
          <p:cNvSpPr txBox="1"/>
          <p:nvPr/>
        </p:nvSpPr>
        <p:spPr>
          <a:xfrm>
            <a:off x="600074" y="276647"/>
            <a:ext cx="85552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Cystites simples  </a:t>
            </a:r>
          </a:p>
        </p:txBody>
      </p:sp>
    </p:spTree>
    <p:extLst>
      <p:ext uri="{BB962C8B-B14F-4D97-AF65-F5344CB8AC3E}">
        <p14:creationId xmlns:p14="http://schemas.microsoft.com/office/powerpoint/2010/main" val="349562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07504" y="1162079"/>
            <a:ext cx="8812530" cy="5494222"/>
            <a:chOff x="1418" y="1539"/>
            <a:chExt cx="13878" cy="5337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539"/>
              <a:ext cx="13860" cy="5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919" y="1690"/>
              <a:ext cx="4858" cy="5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Cystite à risque de complication = ECBU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967" y="2805"/>
              <a:ext cx="6659" cy="27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raitement pouvant être différé de 24-48h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ntibiothérapie initiale adaptée à l’antibiogramme 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8925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    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altLang="fr-FR" sz="16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nitrofurantoïne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triméthoprime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(TMP)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6639" y="2258"/>
              <a:ext cx="0" cy="54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9166" y="2805"/>
              <a:ext cx="6112" cy="16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Traitement ne pouvant être différé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Antibiothérapie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initiale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probabiliste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  </a:t>
              </a: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nitrofurantoïne</a:t>
              </a:r>
              <a:endPara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>
                  <a:tab pos="898525" algn="l"/>
                </a:tabLst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altLang="fr-FR" sz="1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kumimoji="0" lang="fr-FR" altLang="fr-FR" sz="1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baseline="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- </a:t>
              </a:r>
              <a:r>
                <a:rPr lang="fr-FR" altLang="fr-FR" sz="1600" baseline="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trométamol</a:t>
              </a:r>
              <a:endParaRPr kumimoji="0" lang="fr-FR" altLang="fr-FR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9166" y="4785"/>
              <a:ext cx="5940" cy="5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Adaptation à l’antibiogramme dès que possible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1602" y="5660"/>
              <a:ext cx="13694" cy="12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ts val="30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Durée totale  </a:t>
              </a:r>
            </a:p>
            <a:p>
              <a:pPr marL="285750" lvl="0" indent="-285750" fontAlgn="base">
                <a:spcBef>
                  <a:spcPts val="3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Amoxicilline,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pivmécilinam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et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nutrifurantoine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: 7 j</a:t>
              </a:r>
            </a:p>
            <a:p>
              <a:pPr marL="285750" lvl="0" indent="-285750" fontAlgn="base">
                <a:spcBef>
                  <a:spcPts val="300"/>
                </a:spcBef>
                <a:spcAft>
                  <a:spcPct val="0"/>
                </a:spcAft>
                <a:buFont typeface="Arial"/>
                <a:buChar char="•"/>
              </a:pPr>
              <a:r>
                <a:rPr kumimoji="0" lang="fr-FR" altLang="fr-FR" sz="16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-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trométamol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:</a:t>
              </a:r>
              <a:r>
                <a:rPr kumimoji="0" lang="fr-FR" altLang="fr-FR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3 g à J1-J3-J5</a:t>
              </a:r>
            </a:p>
            <a:p>
              <a:pPr marL="285750" lvl="0" indent="-285750" fontAlgn="base">
                <a:spcBef>
                  <a:spcPts val="3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TMP : 5 j</a:t>
              </a:r>
              <a:endPara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10119" y="2258"/>
              <a:ext cx="0" cy="54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8" name="ZoneTexte 17"/>
          <p:cNvSpPr txBox="1"/>
          <p:nvPr/>
        </p:nvSpPr>
        <p:spPr>
          <a:xfrm>
            <a:off x="600074" y="27664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Cystites à risque de complication  </a:t>
            </a:r>
            <a:r>
              <a:rPr lang="fr-FR" sz="36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6773271" y="4208409"/>
            <a:ext cx="0" cy="37369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 flipH="1">
            <a:off x="4684584" y="4819018"/>
            <a:ext cx="342900" cy="823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2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86960" y="1219200"/>
            <a:ext cx="8801100" cy="5194319"/>
            <a:chOff x="1418" y="1766"/>
            <a:chExt cx="13860" cy="5385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766"/>
              <a:ext cx="13860" cy="4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499" y="1870"/>
              <a:ext cx="5628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Cystites récidivantes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587" y="2770"/>
              <a:ext cx="743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Règles hygiénodiététiques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724" y="4398"/>
              <a:ext cx="5100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&lt; 1 épisode/mois = traitement curatif</a:t>
              </a:r>
            </a:p>
            <a:p>
              <a:pPr marL="182563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fr-FR" altLang="fr-FR" sz="1400" dirty="0">
                <a:latin typeface="Arial" pitchFamily="34" charset="0"/>
                <a:cs typeface="Arial" pitchFamily="34" charset="0"/>
              </a:endParaRPr>
            </a:p>
            <a:p>
              <a:pPr marL="468313" marR="0" lvl="1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400" dirty="0" err="1">
                  <a:latin typeface="Arial" pitchFamily="34" charset="0"/>
                  <a:cs typeface="Arial" pitchFamily="34" charset="0"/>
                </a:rPr>
                <a:t>Cf</a:t>
              </a: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cystite simple</a:t>
              </a:r>
            </a:p>
            <a:p>
              <a:pPr marL="468313" marR="0" lvl="1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Eventuellement </a:t>
              </a:r>
              <a:r>
                <a:rPr kumimoji="0" lang="fr-FR" altLang="fr-FR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auto-</a:t>
              </a:r>
              <a:r>
                <a:rPr lang="fr-FR" altLang="fr-FR" sz="1400" dirty="0" err="1">
                  <a:latin typeface="Arial" pitchFamily="34" charset="0"/>
                  <a:cs typeface="Arial" pitchFamily="34" charset="0"/>
                </a:rPr>
                <a:t>médication</a:t>
              </a:r>
              <a:r>
                <a:rPr lang="fr-FR" altLang="fr-FR" sz="1400" dirty="0">
                  <a:latin typeface="Arial" pitchFamily="34" charset="0"/>
                  <a:cs typeface="Arial" pitchFamily="34" charset="0"/>
                </a:rPr>
                <a:t> sur prescription</a:t>
              </a:r>
              <a:endPara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7044" y="4372"/>
              <a:ext cx="8234" cy="27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&gt; 1 épisode/mois = antibioprophylaxie possible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TMP (à défaut SMX-TMP) ou </a:t>
              </a:r>
              <a:r>
                <a:rPr kumimoji="0" lang="fr-FR" altLang="fr-FR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lang="fr-FR" altLang="fr-FR" sz="1400" dirty="0" err="1"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trométamol</a:t>
              </a:r>
              <a:endParaRPr lang="fr-FR" altLang="fr-FR" sz="1400" dirty="0">
                <a:latin typeface="Arial" pitchFamily="34" charset="0"/>
                <a:cs typeface="Arial" pitchFamily="34" charset="0"/>
              </a:endParaRPr>
            </a:p>
            <a:p>
              <a:pPr marL="742950" lvl="1" indent="-285750" fontAlgn="base">
                <a:spcBef>
                  <a:spcPct val="0"/>
                </a:spcBef>
                <a:spcAft>
                  <a:spcPct val="0"/>
                </a:spcAft>
                <a:buFont typeface="Wingdings" charset="2"/>
                <a:buChar char="ü"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soit continue : </a:t>
              </a:r>
              <a:endParaRPr lang="fr-FR" altLang="fr-FR" sz="1400" dirty="0">
                <a:latin typeface="Arial" pitchFamily="34" charset="0"/>
                <a:cs typeface="Arial" pitchFamily="34" charset="0"/>
              </a:endParaRPr>
            </a:p>
            <a:p>
              <a:pPr marL="1200150" lvl="2" indent="-285750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40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TMP 150 mg/j</a:t>
              </a:r>
              <a:r>
                <a:rPr kumimoji="0" lang="fr-FR" altLang="fr-FR" sz="1400" i="0" u="none" strike="noStrike" cap="none" normalizeH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40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(à défaut SMX-TMP </a:t>
              </a:r>
              <a:r>
                <a:rPr lang="fr-FR" altLang="fr-FR" sz="1400" dirty="0">
                  <a:latin typeface="Arial" pitchFamily="34" charset="0"/>
                  <a:cs typeface="Arial" pitchFamily="34" charset="0"/>
                </a:rPr>
                <a:t>400-8</a:t>
              </a:r>
              <a:r>
                <a:rPr lang="fr-FR" altLang="fr-FR" sz="1400" baseline="0" dirty="0">
                  <a:latin typeface="Arial" pitchFamily="34" charset="0"/>
                  <a:cs typeface="Arial" pitchFamily="34" charset="0"/>
                </a:rPr>
                <a:t>0</a:t>
              </a:r>
              <a:r>
                <a:rPr kumimoji="0" lang="fr-FR" altLang="fr-FR" sz="140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mg/j</a:t>
              </a:r>
              <a:r>
                <a:rPr lang="fr-FR" altLang="fr-FR" sz="1400" dirty="0">
                  <a:latin typeface="Arial" pitchFamily="34" charset="0"/>
                  <a:cs typeface="Arial" pitchFamily="34" charset="0"/>
                </a:rPr>
                <a:t>)</a:t>
              </a:r>
            </a:p>
            <a:p>
              <a:pPr marL="1200150" lvl="2" indent="-285750" fontAlgn="base">
                <a:spcBef>
                  <a:spcPct val="0"/>
                </a:spcBef>
                <a:spcAft>
                  <a:spcPts val="600"/>
                </a:spcAft>
                <a:buFont typeface="Courier New"/>
                <a:buChar char="o"/>
              </a:pPr>
              <a:r>
                <a:rPr kumimoji="0" lang="fr-FR" altLang="fr-FR" sz="1400" i="0" u="none" strike="noStrike" cap="none" normalizeH="0" baseline="0" dirty="0" err="1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lang="fr-FR" altLang="fr-FR" sz="1400" dirty="0" err="1">
                  <a:latin typeface="Arial" pitchFamily="34" charset="0"/>
                  <a:cs typeface="Arial" pitchFamily="34" charset="0"/>
                </a:rPr>
                <a:t>-trométamol</a:t>
              </a:r>
              <a:r>
                <a:rPr kumimoji="0" lang="fr-FR" altLang="fr-FR" sz="140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4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 g tous les 7 jours</a:t>
              </a:r>
            </a:p>
            <a:p>
              <a:pPr marL="742950" lvl="1" indent="-285750" fontAlgn="base">
                <a:spcBef>
                  <a:spcPct val="0"/>
                </a:spcBef>
                <a:spcAft>
                  <a:spcPct val="0"/>
                </a:spcAft>
                <a:buFont typeface="Wingdings" charset="2"/>
                <a:buChar char="ü"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soit péri-coïtale : </a:t>
              </a:r>
            </a:p>
            <a:p>
              <a:pPr marL="1200150" lvl="2" indent="-285750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dans les 2 heures avant ou après le rapport sexuel</a:t>
              </a:r>
            </a:p>
            <a:p>
              <a:pPr marL="1200150" lvl="2" indent="-285750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sans dépasser les posologies du traitement continu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5499" y="3608"/>
              <a:ext cx="0" cy="7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4587" y="3263"/>
              <a:ext cx="743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Stratégie antibiotique selon le rythme de récidive</a:t>
              </a: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8350" y="2189"/>
              <a:ext cx="8" cy="58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10716" y="3582"/>
              <a:ext cx="0" cy="7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" name="ZoneTexte 14"/>
          <p:cNvSpPr txBox="1"/>
          <p:nvPr/>
        </p:nvSpPr>
        <p:spPr>
          <a:xfrm>
            <a:off x="600074" y="276647"/>
            <a:ext cx="855523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Cystites récidivantes  </a:t>
            </a:r>
            <a:r>
              <a:rPr lang="fr-FR" sz="36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12650</TotalTime>
  <Words>1541</Words>
  <Application>Microsoft Office PowerPoint</Application>
  <PresentationFormat>Affichage à l'écran (4:3)</PresentationFormat>
  <Paragraphs>343</Paragraphs>
  <Slides>19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9" baseType="lpstr">
      <vt:lpstr>Arial Unicode MS</vt:lpstr>
      <vt:lpstr>Arial</vt:lpstr>
      <vt:lpstr>Calibri</vt:lpstr>
      <vt:lpstr>Courier New</vt:lpstr>
      <vt:lpstr>News Gothic MT</vt:lpstr>
      <vt:lpstr>News Gothic MT (Corps)</vt:lpstr>
      <vt:lpstr>Times New Roman</vt:lpstr>
      <vt:lpstr>Wingdings</vt:lpstr>
      <vt:lpstr>Wingdings 2</vt:lpstr>
      <vt:lpstr>Brise</vt:lpstr>
      <vt:lpstr>Diagnostic et antibiothérapie des infections urinaires bactériennes communautaires de l’adulte</vt:lpstr>
      <vt:lpstr>Présentation PowerPoint</vt:lpstr>
      <vt:lpstr>Présentation PowerPoint</vt:lpstr>
      <vt:lpstr>Présentation PowerPoint</vt:lpstr>
      <vt:lpstr>Présentation PowerPoint</vt:lpstr>
      <vt:lpstr>Prévalence de la résistance en France en 2017 chez les isolats  de E. coli responsables d’IU communautaires de l’adulte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ARREPI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227</cp:revision>
  <cp:lastPrinted>2017-12-07T09:30:24Z</cp:lastPrinted>
  <dcterms:created xsi:type="dcterms:W3CDTF">2013-04-22T14:21:17Z</dcterms:created>
  <dcterms:modified xsi:type="dcterms:W3CDTF">2026-03-20T08:58:31Z</dcterms:modified>
</cp:coreProperties>
</file>