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88" r:id="rId2"/>
    <p:sldId id="296" r:id="rId3"/>
    <p:sldId id="349" r:id="rId4"/>
    <p:sldId id="350" r:id="rId5"/>
    <p:sldId id="351" r:id="rId6"/>
    <p:sldId id="384" r:id="rId7"/>
    <p:sldId id="354" r:id="rId8"/>
    <p:sldId id="355" r:id="rId9"/>
    <p:sldId id="394" r:id="rId10"/>
    <p:sldId id="393" r:id="rId11"/>
    <p:sldId id="360" r:id="rId12"/>
    <p:sldId id="361" r:id="rId13"/>
    <p:sldId id="362" r:id="rId14"/>
    <p:sldId id="365" r:id="rId15"/>
    <p:sldId id="363" r:id="rId16"/>
    <p:sldId id="386" r:id="rId17"/>
    <p:sldId id="366" r:id="rId18"/>
    <p:sldId id="370" r:id="rId19"/>
    <p:sldId id="387" r:id="rId20"/>
    <p:sldId id="395" r:id="rId21"/>
    <p:sldId id="371" r:id="rId22"/>
    <p:sldId id="372" r:id="rId23"/>
    <p:sldId id="373" r:id="rId24"/>
    <p:sldId id="374" r:id="rId25"/>
    <p:sldId id="392" r:id="rId26"/>
    <p:sldId id="390" r:id="rId27"/>
    <p:sldId id="388" r:id="rId28"/>
    <p:sldId id="375" r:id="rId29"/>
    <p:sldId id="381" r:id="rId30"/>
    <p:sldId id="37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ULIN Laurence" initials="ML" lastIdx="1" clrIdx="0">
    <p:extLst>
      <p:ext uri="{19B8F6BF-5375-455C-9EA6-DF929625EA0E}">
        <p15:presenceInfo xmlns:p15="http://schemas.microsoft.com/office/powerpoint/2012/main" userId="MAULIN Laurence" providerId="None"/>
      </p:ext>
    </p:extLst>
  </p:cmAuthor>
  <p:cmAuthor id="2" name="Lesprit, Philippe" initials="LP" lastIdx="9" clrIdx="1">
    <p:extLst>
      <p:ext uri="{19B8F6BF-5375-455C-9EA6-DF929625EA0E}">
        <p15:presenceInfo xmlns:p15="http://schemas.microsoft.com/office/powerpoint/2012/main" userId="S-1-5-21-1557681891-856716841-40651431-1488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070" autoAdjust="0"/>
  </p:normalViewPr>
  <p:slideViewPr>
    <p:cSldViewPr snapToGrid="0" snapToObjects="1">
      <p:cViewPr varScale="1">
        <p:scale>
          <a:sx n="52" d="100"/>
          <a:sy n="52" d="100"/>
        </p:scale>
        <p:origin x="13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72305-A848-A041-975A-6B0F49729DE1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B1AD7-0B65-3945-86A0-0EB9EC909C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904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FB1AD7-0B65-3945-86A0-0EB9EC909C47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425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 userDrawn="1"/>
        </p:nvSpPr>
        <p:spPr>
          <a:xfrm>
            <a:off x="3540125" y="6245225"/>
            <a:ext cx="2133600" cy="476250"/>
          </a:xfrm>
          <a:prstGeom prst="rect">
            <a:avLst/>
          </a:prstGeo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>
              <a:defRPr/>
            </a:pPr>
            <a:fld id="{A3B66858-702C-8D4E-AAA0-E0AC10CC492C}" type="slidenum">
              <a:rPr lang="fr-FR" sz="1600" b="1" smtClean="0">
                <a:latin typeface="Arial Narrow" charset="0"/>
                <a:cs typeface="Arial" charset="0"/>
              </a:rPr>
              <a:pPr algn="ctr" eaLnBrk="1" hangingPunct="1">
                <a:defRPr/>
              </a:pPr>
              <a:t>‹N°›</a:t>
            </a:fld>
            <a:endParaRPr lang="fr-FR" sz="1600" b="1">
              <a:latin typeface="Arial Narrow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41475"/>
            <a:ext cx="3818467" cy="4454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39734" y="1641475"/>
            <a:ext cx="3818467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  <a:ea typeface="MS PGothic" pitchFamily="34" charset="-128"/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B728ACD-823F-1044-95A2-8A2795E5400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135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‹N°›</a:t>
            </a:fld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97906" y="0"/>
            <a:ext cx="1123235" cy="10411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abxbmi.com/" TargetMode="External"/><Relationship Id="rId2" Type="http://schemas.openxmlformats.org/officeDocument/2006/relationships/hyperlink" Target="http://sitegpr.com/fr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abxbmi.com/" TargetMode="External"/><Relationship Id="rId2" Type="http://schemas.openxmlformats.org/officeDocument/2006/relationships/hyperlink" Target="http://sitegpr.com/fr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96141" y="790114"/>
            <a:ext cx="6533388" cy="4270158"/>
          </a:xfrm>
        </p:spPr>
        <p:txBody>
          <a:bodyPr>
            <a:noAutofit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/>
              <a:t>Recommandations de pratique clinique pour le diagnostic et la prise en charge infectiologique des infections de plaie du pied chez les patients diabétiques (IPPPD )</a:t>
            </a: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/>
              <a:t>Recommandations SPILF 2023</a:t>
            </a:r>
            <a:endParaRPr lang="fr-CH" sz="32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5299969"/>
            <a:ext cx="6400800" cy="816746"/>
          </a:xfrm>
        </p:spPr>
        <p:txBody>
          <a:bodyPr>
            <a:normAutofit/>
          </a:bodyPr>
          <a:lstStyle/>
          <a:p>
            <a:r>
              <a:rPr lang="fr-CH" b="1" dirty="0"/>
              <a:t>Jeu de diapositives réalisées par le comité des référentiels de la SPILF le 27/10/23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98CDA370-CCD4-FD8F-695A-DF5C4DEDDDC5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ED2DFE3-0D4D-A45C-6475-E8B29C2C2288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06D8E0F-1A78-BBC4-9364-4D1E37839B92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16000"/>
              <a:r>
                <a:rPr lang="fr-FR" sz="1200" b="1" dirty="0">
                  <a:latin typeface="News Gothic MT (Corps)"/>
                </a:rPr>
                <a:t>Document </a:t>
              </a:r>
              <a:r>
                <a:rPr lang="fr-FR" sz="1200" b="1" kern="0" dirty="0">
                  <a:effectLst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lang="fr-FR" sz="1200" b="1" dirty="0">
                  <a:latin typeface="News Gothic MT (Corps)"/>
                </a:rPr>
                <a:t>obsolète. </a:t>
              </a:r>
              <a:r>
                <a:rPr lang="fr-FR" sz="1200" b="1" kern="0" dirty="0">
                  <a:effectLst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lang="fr-FR" sz="1200" b="1" dirty="0">
                  <a:latin typeface="News Gothic MT (Corps)"/>
                </a:rPr>
                <a:t>.</a:t>
              </a:r>
            </a:p>
          </p:txBody>
        </p:sp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57EE37E4-97F3-7534-91D8-5760E8C01E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42994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06824"/>
          </a:xfrm>
        </p:spPr>
        <p:txBody>
          <a:bodyPr/>
          <a:lstStyle/>
          <a:p>
            <a:r>
              <a:rPr lang="fr-FR" sz="2400" b="1" dirty="0"/>
              <a:t>Démarche diagnostique d’une OPPD</a:t>
            </a:r>
            <a:endParaRPr lang="fr-FR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825" y="1073597"/>
            <a:ext cx="7115175" cy="543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665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669783"/>
          </a:xfrm>
        </p:spPr>
        <p:txBody>
          <a:bodyPr/>
          <a:lstStyle/>
          <a:p>
            <a:r>
              <a:rPr lang="fr-FR" sz="2400" b="1" dirty="0"/>
              <a:t>Antibiothérapie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149615"/>
            <a:ext cx="8042276" cy="4793986"/>
          </a:xfrm>
        </p:spPr>
        <p:txBody>
          <a:bodyPr/>
          <a:lstStyle/>
          <a:p>
            <a:r>
              <a:rPr lang="fr-FR" dirty="0"/>
              <a:t>Il n’est pas recommandé d’utiliser un traitement antibiotique local ni en préventif ni en curatif</a:t>
            </a:r>
          </a:p>
          <a:p>
            <a:endParaRPr lang="fr-FR" dirty="0"/>
          </a:p>
          <a:p>
            <a:r>
              <a:rPr lang="fr-FR" dirty="0"/>
              <a:t>Il est recommandé de débuter une antibiothérapie probabiliste dès lors que le diagnostic d’infection de la peau et des tissus mous est posé </a:t>
            </a:r>
          </a:p>
          <a:p>
            <a:endParaRPr lang="fr-FR" dirty="0"/>
          </a:p>
          <a:p>
            <a:r>
              <a:rPr lang="fr-FR" dirty="0"/>
              <a:t>Il n’est pas recommandé de débuter une antibiothérapie probabiliste en cas d’ostéite sans infection associée de la peau ou des tissus mous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713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35475"/>
          </a:xfrm>
        </p:spPr>
        <p:txBody>
          <a:bodyPr/>
          <a:lstStyle/>
          <a:p>
            <a:r>
              <a:rPr lang="fr-FR" sz="2400" b="1" dirty="0"/>
              <a:t>Antibiothérapie probabiliste : </a:t>
            </a:r>
            <a:br>
              <a:rPr lang="fr-FR" sz="2400" b="1" dirty="0"/>
            </a:br>
            <a:r>
              <a:rPr lang="fr-FR" sz="2400" b="1" dirty="0"/>
              <a:t>quels pathogènes cibler?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478844"/>
            <a:ext cx="8042276" cy="4718756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Utiliser </a:t>
            </a:r>
            <a:r>
              <a:rPr lang="fr-FR" u="sng" dirty="0"/>
              <a:t>systématiquement</a:t>
            </a:r>
            <a:r>
              <a:rPr lang="fr-FR" dirty="0"/>
              <a:t> une antibiothérapie active sur le SAMS</a:t>
            </a:r>
          </a:p>
          <a:p>
            <a:pPr lvl="1"/>
            <a:r>
              <a:rPr lang="fr-FR" dirty="0"/>
              <a:t>En cas d’infection de plaie récente  (&lt; 4 semaines), les cibles bactériennes prioritaires sont les SAMS et les streptocoques</a:t>
            </a:r>
          </a:p>
          <a:p>
            <a:pPr lvl="1"/>
            <a:r>
              <a:rPr lang="fr-FR" dirty="0"/>
              <a:t>En cas d’infection de plaie chronique (≥ 4 semaines) le traitement doit aussi être actif sur les </a:t>
            </a:r>
            <a:r>
              <a:rPr lang="fr-FR" dirty="0" err="1"/>
              <a:t>enterobacterales</a:t>
            </a:r>
            <a:r>
              <a:rPr lang="fr-FR" dirty="0"/>
              <a:t> et les anaérobies</a:t>
            </a:r>
          </a:p>
          <a:p>
            <a:r>
              <a:rPr lang="fr-FR" dirty="0"/>
              <a:t>Il n’est pas recommandé d’utiliser, dans les formes non graves, une antibiothérapie active sur </a:t>
            </a:r>
            <a:r>
              <a:rPr lang="fr-FR" i="1" dirty="0"/>
              <a:t>P. aeruginosa</a:t>
            </a:r>
            <a:r>
              <a:rPr lang="fr-FR" dirty="0"/>
              <a:t>, le SARM ou les entérocoques</a:t>
            </a:r>
          </a:p>
          <a:p>
            <a:pPr lvl="1"/>
            <a:r>
              <a:rPr lang="fr-FR" dirty="0"/>
              <a:t>Si la prise en compte de ces bactéries est envisagée, il est souhaitable de prendre un avis infectiologique ou microbiologique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0867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64232"/>
            <a:ext cx="8042276" cy="821152"/>
          </a:xfrm>
        </p:spPr>
        <p:txBody>
          <a:bodyPr/>
          <a:lstStyle/>
          <a:p>
            <a:r>
              <a:rPr lang="fr-FR" sz="2400" b="1" dirty="0"/>
              <a:t>Antibiothérapie probabiliste</a:t>
            </a:r>
            <a:br>
              <a:rPr lang="fr-FR" sz="2400" b="1" dirty="0"/>
            </a:br>
            <a:r>
              <a:rPr lang="fr-FR" sz="2400" b="1" dirty="0"/>
              <a:t>IPPPD grade 2 et 3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6730" y="1349659"/>
            <a:ext cx="8387365" cy="4815884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Grade 2 de plaie récente : traitement per os</a:t>
            </a:r>
          </a:p>
          <a:p>
            <a:pPr lvl="1"/>
            <a:r>
              <a:rPr lang="fr-FR" dirty="0" err="1"/>
              <a:t>Céfalexine</a:t>
            </a:r>
            <a:r>
              <a:rPr lang="fr-FR" dirty="0"/>
              <a:t> ou clindamycine en première intention </a:t>
            </a:r>
          </a:p>
          <a:p>
            <a:pPr lvl="1"/>
            <a:r>
              <a:rPr lang="fr-FR" dirty="0"/>
              <a:t>Pristinamycine ou linézolide, en cas d’infection récente à SARM ou de colonisation connue à SARM</a:t>
            </a:r>
          </a:p>
          <a:p>
            <a:pPr lvl="1"/>
            <a:r>
              <a:rPr lang="fr-FR" dirty="0"/>
              <a:t>Non recommandé : cyclines, cotrimoxazole, fluoroquinolones</a:t>
            </a:r>
          </a:p>
          <a:p>
            <a:pPr marL="349250" lvl="1" indent="0">
              <a:buNone/>
            </a:pPr>
            <a:endParaRPr lang="fr-FR" dirty="0"/>
          </a:p>
          <a:p>
            <a:r>
              <a:rPr lang="fr-FR" dirty="0"/>
              <a:t>Grade 2 de plaie chronique ou grade 3 : </a:t>
            </a:r>
          </a:p>
          <a:p>
            <a:pPr lvl="1"/>
            <a:r>
              <a:rPr lang="fr-FR" dirty="0"/>
              <a:t>Amoxicilline/acide clavulanique</a:t>
            </a:r>
          </a:p>
          <a:p>
            <a:pPr lvl="1"/>
            <a:r>
              <a:rPr lang="fr-FR" dirty="0"/>
              <a:t>Si allergie sans signes de gravité à la pénicilline : </a:t>
            </a:r>
            <a:r>
              <a:rPr lang="fr-FR" dirty="0" err="1"/>
              <a:t>ceftriaxone</a:t>
            </a:r>
            <a:r>
              <a:rPr lang="fr-FR" dirty="0"/>
              <a:t> + métronidazole </a:t>
            </a:r>
          </a:p>
          <a:p>
            <a:pPr lvl="1"/>
            <a:r>
              <a:rPr lang="fr-FR" dirty="0"/>
              <a:t>Si allergie avec signes de gravité : avis infectiologique</a:t>
            </a:r>
          </a:p>
          <a:p>
            <a:pPr lvl="1"/>
            <a:r>
              <a:rPr lang="fr-FR" dirty="0"/>
              <a:t>Si infection récente à SARM ou colonisation connue à SARM : avis infectiologique pour </a:t>
            </a:r>
            <a:r>
              <a:rPr lang="fr-FR" u="sng" dirty="0"/>
              <a:t>discuter</a:t>
            </a:r>
            <a:r>
              <a:rPr lang="fr-FR" dirty="0"/>
              <a:t> l’ajout de pristinamycine, linézolide, doxycycline ou cotrimoxazole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7812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55911"/>
          </a:xfrm>
        </p:spPr>
        <p:txBody>
          <a:bodyPr/>
          <a:lstStyle/>
          <a:p>
            <a:r>
              <a:rPr lang="fr-FR" sz="2400" b="1" dirty="0"/>
              <a:t>Antibiothérapie probabiliste</a:t>
            </a:r>
            <a:br>
              <a:rPr lang="fr-FR" sz="2400" b="1" dirty="0"/>
            </a:br>
            <a:r>
              <a:rPr lang="fr-FR" sz="2400" b="1" dirty="0">
                <a:solidFill>
                  <a:srgbClr val="FF0000"/>
                </a:solidFill>
              </a:rPr>
              <a:t> </a:t>
            </a:r>
            <a:r>
              <a:rPr lang="fr-FR" sz="2400" b="1" dirty="0"/>
              <a:t>IPPPD grade 4 sans sepsis ni choc septique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457325"/>
            <a:ext cx="8042276" cy="4486276"/>
          </a:xfrm>
        </p:spPr>
        <p:txBody>
          <a:bodyPr>
            <a:normAutofit/>
          </a:bodyPr>
          <a:lstStyle/>
          <a:p>
            <a:pPr lvl="1"/>
            <a:r>
              <a:rPr lang="fr-FR" dirty="0"/>
              <a:t>Amoxicilline/acide clavulanique</a:t>
            </a:r>
          </a:p>
          <a:p>
            <a:pPr lvl="1"/>
            <a:r>
              <a:rPr lang="fr-FR" dirty="0"/>
              <a:t>Si allergie sans signes de gravité à la pénicilline : </a:t>
            </a:r>
            <a:r>
              <a:rPr lang="fr-FR" dirty="0" err="1"/>
              <a:t>ceftriaxone</a:t>
            </a:r>
            <a:r>
              <a:rPr lang="fr-FR" dirty="0"/>
              <a:t> + métronidazole </a:t>
            </a:r>
          </a:p>
          <a:p>
            <a:pPr lvl="1"/>
            <a:r>
              <a:rPr lang="fr-FR" dirty="0"/>
              <a:t>Si allergie avec signes de gravité : avis infectiologique </a:t>
            </a:r>
          </a:p>
          <a:p>
            <a:pPr lvl="1"/>
            <a:r>
              <a:rPr lang="fr-FR" dirty="0"/>
              <a:t>Si infection récente à SARM ou colonisation connue à SARM: avis infectiologique pour </a:t>
            </a:r>
            <a:r>
              <a:rPr lang="fr-FR" u="sng" dirty="0"/>
              <a:t>discuter</a:t>
            </a:r>
            <a:r>
              <a:rPr lang="fr-FR" dirty="0"/>
              <a:t> l’ajout de pristinamycine, linézolide, doxycycline ou cotrimoxazole</a:t>
            </a:r>
          </a:p>
          <a:p>
            <a:pPr lvl="1"/>
            <a:r>
              <a:rPr lang="fr-FR" dirty="0"/>
              <a:t>En cas d’infection récente à </a:t>
            </a:r>
            <a:r>
              <a:rPr lang="fr-FR" i="1" dirty="0"/>
              <a:t>Pseudomonas aeruginosa</a:t>
            </a:r>
            <a:r>
              <a:rPr lang="fr-FR" dirty="0"/>
              <a:t> sensible : </a:t>
            </a:r>
            <a:r>
              <a:rPr lang="fr-FR" dirty="0" err="1"/>
              <a:t>pipéracilline</a:t>
            </a:r>
            <a:r>
              <a:rPr lang="fr-FR" dirty="0"/>
              <a:t>/</a:t>
            </a:r>
            <a:r>
              <a:rPr lang="fr-FR" dirty="0" err="1"/>
              <a:t>tazobactam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2832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118680"/>
          </a:xfrm>
        </p:spPr>
        <p:txBody>
          <a:bodyPr/>
          <a:lstStyle/>
          <a:p>
            <a:r>
              <a:rPr lang="fr-FR" sz="2400" b="1" dirty="0"/>
              <a:t>Antibiothérapie probabiliste</a:t>
            </a:r>
            <a:br>
              <a:rPr lang="fr-FR" sz="2400" b="1" dirty="0"/>
            </a:br>
            <a:r>
              <a:rPr lang="fr-FR" sz="2400" b="1" dirty="0"/>
              <a:t> IPPPD grade 4 avec sepsis ou choc septique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/>
              <a:t>Pipéracilline</a:t>
            </a:r>
            <a:r>
              <a:rPr lang="fr-FR" dirty="0"/>
              <a:t>/</a:t>
            </a:r>
            <a:r>
              <a:rPr lang="fr-FR" dirty="0" err="1"/>
              <a:t>tazobactam</a:t>
            </a:r>
            <a:r>
              <a:rPr lang="fr-FR" dirty="0"/>
              <a:t> + (</a:t>
            </a:r>
            <a:r>
              <a:rPr lang="fr-FR" dirty="0" err="1"/>
              <a:t>lipo</a:t>
            </a:r>
            <a:r>
              <a:rPr lang="fr-FR" dirty="0"/>
              <a:t>)glycopeptide</a:t>
            </a:r>
            <a:r>
              <a:rPr lang="fr-FR" baseline="30000" dirty="0"/>
              <a:t> </a:t>
            </a:r>
            <a:r>
              <a:rPr lang="fr-FR" dirty="0"/>
              <a:t>ou </a:t>
            </a:r>
            <a:r>
              <a:rPr lang="fr-FR" dirty="0" err="1"/>
              <a:t>linézolide</a:t>
            </a:r>
            <a:endParaRPr lang="fr-FR" dirty="0"/>
          </a:p>
          <a:p>
            <a:pPr lvl="1"/>
            <a:r>
              <a:rPr lang="fr-FR" dirty="0"/>
              <a:t>En cas d’allergie non grave à la pénicilline :  céfépime + métronidazole + (</a:t>
            </a:r>
            <a:r>
              <a:rPr lang="fr-FR" dirty="0" err="1"/>
              <a:t>lipo</a:t>
            </a:r>
            <a:r>
              <a:rPr lang="fr-FR" dirty="0"/>
              <a:t>)glycopeptide ou </a:t>
            </a:r>
            <a:r>
              <a:rPr lang="fr-FR" dirty="0" err="1"/>
              <a:t>linézolide</a:t>
            </a:r>
            <a:r>
              <a:rPr lang="fr-FR" dirty="0"/>
              <a:t> </a:t>
            </a:r>
          </a:p>
          <a:p>
            <a:pPr marL="349250" lvl="1" indent="0">
              <a:buNone/>
            </a:pPr>
            <a:r>
              <a:rPr lang="fr-FR" dirty="0"/>
              <a:t>     ou ceftobiprole + métronidazole</a:t>
            </a:r>
          </a:p>
          <a:p>
            <a:pPr lvl="1"/>
            <a:r>
              <a:rPr lang="fr-FR" dirty="0"/>
              <a:t>En cas d’allergie grave aux béta-lactamines : </a:t>
            </a:r>
            <a:r>
              <a:rPr lang="fr-FR" dirty="0" err="1"/>
              <a:t>aztréonam</a:t>
            </a:r>
            <a:r>
              <a:rPr lang="fr-FR" dirty="0"/>
              <a:t> + métronidazole + (</a:t>
            </a:r>
            <a:r>
              <a:rPr lang="fr-FR" dirty="0" err="1"/>
              <a:t>lipo</a:t>
            </a:r>
            <a:r>
              <a:rPr lang="fr-FR" dirty="0"/>
              <a:t>)glycopeptide</a:t>
            </a:r>
            <a:r>
              <a:rPr lang="fr-FR" baseline="30000" dirty="0"/>
              <a:t> </a:t>
            </a:r>
            <a:r>
              <a:rPr lang="fr-FR" dirty="0"/>
              <a:t>ou </a:t>
            </a:r>
            <a:r>
              <a:rPr lang="fr-FR" dirty="0" err="1"/>
              <a:t>linézolide</a:t>
            </a:r>
            <a:endParaRPr lang="fr-FR" dirty="0"/>
          </a:p>
          <a:p>
            <a:r>
              <a:rPr lang="fr-FR" dirty="0"/>
              <a:t>Si choc septique : ajout d’</a:t>
            </a:r>
            <a:r>
              <a:rPr lang="fr-FR" dirty="0" err="1"/>
              <a:t>amikacine</a:t>
            </a:r>
            <a:endParaRPr lang="fr-FR" dirty="0"/>
          </a:p>
          <a:p>
            <a:r>
              <a:rPr lang="fr-FR" dirty="0"/>
              <a:t>Il n’est pas recommandé d’utiliser :</a:t>
            </a:r>
          </a:p>
          <a:p>
            <a:pPr lvl="1"/>
            <a:r>
              <a:rPr lang="fr-FR" dirty="0"/>
              <a:t>Un carbapénème, sauf si suspicion de BLSE</a:t>
            </a:r>
          </a:p>
          <a:p>
            <a:pPr lvl="1"/>
            <a:r>
              <a:rPr lang="fr-FR" dirty="0"/>
              <a:t>La </a:t>
            </a:r>
            <a:r>
              <a:rPr lang="fr-FR" dirty="0" err="1"/>
              <a:t>tigécycline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9070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55911"/>
          </a:xfrm>
        </p:spPr>
        <p:txBody>
          <a:bodyPr/>
          <a:lstStyle/>
          <a:p>
            <a:r>
              <a:rPr lang="fr-FR" sz="2400" b="1" dirty="0"/>
              <a:t>Réévaluation des patients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204358"/>
            <a:ext cx="8042276" cy="473924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Il est recommandé de réévaluer les patients systématiquement dès 48-72 heures y compris en cas de prise en charge ambulatoire </a:t>
            </a:r>
          </a:p>
          <a:p>
            <a:r>
              <a:rPr lang="fr-FR" dirty="0"/>
              <a:t>Il est recommandé en cas d’évolution défavorable à 72 heures de rechercher toutes les causes d’échecs avant d’élargir le spectre du traitement antibiotique </a:t>
            </a:r>
          </a:p>
          <a:p>
            <a:pPr lvl="1"/>
            <a:r>
              <a:rPr lang="fr-FR" dirty="0"/>
              <a:t>posologie inadaptée</a:t>
            </a:r>
          </a:p>
          <a:p>
            <a:pPr lvl="1"/>
            <a:r>
              <a:rPr lang="fr-FR" dirty="0"/>
              <a:t>défaut d’observance</a:t>
            </a:r>
          </a:p>
          <a:p>
            <a:pPr lvl="1"/>
            <a:r>
              <a:rPr lang="fr-FR" dirty="0"/>
              <a:t>intolérance </a:t>
            </a:r>
          </a:p>
          <a:p>
            <a:pPr lvl="1"/>
            <a:r>
              <a:rPr lang="fr-FR" dirty="0"/>
              <a:t>abcès profond</a:t>
            </a:r>
          </a:p>
          <a:p>
            <a:pPr lvl="1"/>
            <a:r>
              <a:rPr lang="fr-FR" dirty="0"/>
              <a:t>ischémie</a:t>
            </a:r>
          </a:p>
          <a:p>
            <a:pPr lvl="1"/>
            <a:r>
              <a:rPr lang="fr-FR" dirty="0"/>
              <a:t>absence de décharge de la plaie</a:t>
            </a:r>
          </a:p>
          <a:p>
            <a:pPr lvl="1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7190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35399"/>
          </a:xfrm>
        </p:spPr>
        <p:txBody>
          <a:bodyPr/>
          <a:lstStyle/>
          <a:p>
            <a:r>
              <a:rPr lang="fr-FR" sz="2400" b="1" dirty="0"/>
              <a:t>Traitement chirurgical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190625"/>
            <a:ext cx="8042276" cy="5200650"/>
          </a:xfrm>
        </p:spPr>
        <p:txBody>
          <a:bodyPr>
            <a:normAutofit/>
          </a:bodyPr>
          <a:lstStyle/>
          <a:p>
            <a:r>
              <a:rPr lang="fr-FR" dirty="0"/>
              <a:t>Il est recommandé </a:t>
            </a:r>
          </a:p>
          <a:p>
            <a:pPr lvl="1"/>
            <a:r>
              <a:rPr lang="fr-FR" dirty="0">
                <a:solidFill>
                  <a:srgbClr val="595959"/>
                </a:solidFill>
              </a:rPr>
              <a:t>de réaliser un traitement chirurgical </a:t>
            </a:r>
            <a:r>
              <a:rPr lang="fr-FR" u="sng" dirty="0"/>
              <a:t>en urgence</a:t>
            </a:r>
            <a:r>
              <a:rPr lang="fr-FR" dirty="0"/>
              <a:t> en présence d’au moins un signe d’infection compliquée des tissus mous (abcès profond, nécrose extensive, gangrène, gaz sous cutané, syndrome de loge), qu’il y ait ou non une ostéite associée</a:t>
            </a:r>
          </a:p>
          <a:p>
            <a:pPr lvl="1"/>
            <a:r>
              <a:rPr lang="fr-FR" dirty="0"/>
              <a:t>de discuter l’indication d’un geste chirurgical et de disposer d’un bilan vasculaire récent dans les infections de grade 3 ou 4</a:t>
            </a:r>
          </a:p>
          <a:p>
            <a:pPr lvl="1"/>
            <a:r>
              <a:rPr lang="fr-FR" dirty="0"/>
              <a:t>de discuter, au cas par cas, en cas d’OPPD, l’indication d’un geste chirurgical ou du traitement médical seul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15193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57372"/>
          </a:xfrm>
        </p:spPr>
        <p:txBody>
          <a:bodyPr/>
          <a:lstStyle/>
          <a:p>
            <a:r>
              <a:rPr lang="fr-FR" sz="2400" b="1" dirty="0"/>
              <a:t>Cas particulier de l’amputation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128888"/>
            <a:ext cx="8042276" cy="5576711"/>
          </a:xfrm>
        </p:spPr>
        <p:txBody>
          <a:bodyPr>
            <a:normAutofit/>
          </a:bodyPr>
          <a:lstStyle/>
          <a:p>
            <a:r>
              <a:rPr lang="fr-FR" sz="1900" dirty="0"/>
              <a:t>Concernant les prélèvements, il est recommandé </a:t>
            </a:r>
          </a:p>
          <a:p>
            <a:pPr lvl="1"/>
            <a:r>
              <a:rPr lang="fr-FR" sz="1900" dirty="0"/>
              <a:t>de réaliser une biopsie de la tranche de section macroscopiquement saine pour analyse microbiologique </a:t>
            </a:r>
          </a:p>
          <a:p>
            <a:pPr lvl="1"/>
            <a:r>
              <a:rPr lang="fr-FR" sz="1900" dirty="0"/>
              <a:t>de réaliser cette biopsie avec une antisepsie stricte </a:t>
            </a:r>
          </a:p>
          <a:p>
            <a:pPr lvl="1"/>
            <a:r>
              <a:rPr lang="fr-FR" sz="1900" dirty="0"/>
              <a:t>de changer de gants et de matériel pour sa réalisation</a:t>
            </a:r>
          </a:p>
          <a:p>
            <a:r>
              <a:rPr lang="fr-FR" sz="1900" dirty="0"/>
              <a:t>Concernant l’antibiothérapie, il est recommandé </a:t>
            </a:r>
          </a:p>
          <a:p>
            <a:pPr lvl="1"/>
            <a:r>
              <a:rPr lang="fr-FR" sz="1900" dirty="0"/>
              <a:t>de l’arrêter </a:t>
            </a:r>
            <a:r>
              <a:rPr lang="fr-FR" sz="1900" u="sng" dirty="0"/>
              <a:t>5 jours </a:t>
            </a:r>
            <a:r>
              <a:rPr lang="fr-FR" sz="1900" dirty="0"/>
              <a:t>après amputation en l’absence </a:t>
            </a:r>
            <a:r>
              <a:rPr lang="fr-FR" sz="1900" dirty="0">
                <a:solidFill>
                  <a:srgbClr val="595959"/>
                </a:solidFill>
              </a:rPr>
              <a:t>d’infection cutanée ou des tissus mous</a:t>
            </a:r>
          </a:p>
          <a:p>
            <a:pPr lvl="1"/>
            <a:r>
              <a:rPr lang="fr-FR" sz="1900" dirty="0"/>
              <a:t>de la poursuivre pour une durée de </a:t>
            </a:r>
            <a:r>
              <a:rPr lang="fr-FR" sz="1900" u="sng" dirty="0"/>
              <a:t>7 jours </a:t>
            </a:r>
            <a:r>
              <a:rPr lang="fr-FR" sz="1900" dirty="0"/>
              <a:t>(ou 14 jours en l’absence d’amélioration clinique significative à J7) s’il persiste une infection cutanée ou des tissus mous</a:t>
            </a:r>
          </a:p>
          <a:p>
            <a:pPr lvl="1"/>
            <a:r>
              <a:rPr lang="fr-FR" sz="1900" dirty="0"/>
              <a:t>d’adapter l’antibiothérapie à la documentation microbiologique et de la poursuivre pour une durée de </a:t>
            </a:r>
            <a:r>
              <a:rPr lang="fr-FR" sz="1900" u="sng" dirty="0"/>
              <a:t>3 semaines </a:t>
            </a:r>
            <a:r>
              <a:rPr lang="fr-FR" sz="1900" dirty="0"/>
              <a:t>post-opératoires si la culture de la biopsie per opératoire est positive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3947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44"/>
            <a:ext cx="8042276" cy="621294"/>
          </a:xfrm>
        </p:spPr>
        <p:txBody>
          <a:bodyPr/>
          <a:lstStyle/>
          <a:p>
            <a:r>
              <a:rPr lang="fr-FR" sz="2400" b="1" dirty="0"/>
              <a:t>Démarche thérapeutique devant une IPPPD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062" y="542925"/>
            <a:ext cx="6619875" cy="631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016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re 1"/>
          <p:cNvSpPr>
            <a:spLocks noGrp="1"/>
          </p:cNvSpPr>
          <p:nvPr>
            <p:ph type="title"/>
          </p:nvPr>
        </p:nvSpPr>
        <p:spPr>
          <a:xfrm>
            <a:off x="-249037" y="-33286"/>
            <a:ext cx="8578850" cy="1143000"/>
          </a:xfrm>
        </p:spPr>
        <p:txBody>
          <a:bodyPr/>
          <a:lstStyle/>
          <a:p>
            <a:r>
              <a:rPr lang="fr-FR" sz="2400" b="1" dirty="0">
                <a:ea typeface="MS PGothic" charset="0"/>
              </a:rPr>
              <a:t>Méthode</a:t>
            </a:r>
            <a:r>
              <a:rPr lang="fr-FR" sz="3600" dirty="0">
                <a:latin typeface="Arial Narrow" charset="0"/>
                <a:ea typeface="MS PGothic" charset="0"/>
              </a:rPr>
              <a:t> </a:t>
            </a:r>
            <a:endParaRPr lang="fr-FR" sz="2400" b="1" dirty="0">
              <a:latin typeface="Arial Narrow" charset="0"/>
              <a:ea typeface="MS PGothic" charset="0"/>
            </a:endParaRPr>
          </a:p>
        </p:txBody>
      </p:sp>
      <p:sp>
        <p:nvSpPr>
          <p:cNvPr id="13314" name="Espace réservé du contenu 2"/>
          <p:cNvSpPr>
            <a:spLocks noGrp="1"/>
          </p:cNvSpPr>
          <p:nvPr>
            <p:ph idx="1"/>
          </p:nvPr>
        </p:nvSpPr>
        <p:spPr>
          <a:xfrm>
            <a:off x="284638" y="1478077"/>
            <a:ext cx="8435975" cy="4817130"/>
          </a:xfrm>
        </p:spPr>
        <p:txBody>
          <a:bodyPr>
            <a:normAutofit/>
          </a:bodyPr>
          <a:lstStyle/>
          <a:p>
            <a:r>
              <a:rPr lang="fr-FR" dirty="0"/>
              <a:t>Mise à jour des recommandations de 2006 </a:t>
            </a:r>
          </a:p>
          <a:p>
            <a:r>
              <a:rPr lang="fr-FR" dirty="0"/>
              <a:t>Elles s’appuient sur les recommandations de l’International </a:t>
            </a:r>
            <a:r>
              <a:rPr lang="fr-FR" dirty="0" err="1"/>
              <a:t>Working</a:t>
            </a:r>
            <a:r>
              <a:rPr lang="fr-FR" dirty="0"/>
              <a:t> Group of the </a:t>
            </a:r>
            <a:r>
              <a:rPr lang="fr-FR" dirty="0" err="1"/>
              <a:t>Diabetic</a:t>
            </a:r>
            <a:r>
              <a:rPr lang="fr-FR" dirty="0"/>
              <a:t> Foot (IWGDF) de 2019</a:t>
            </a:r>
          </a:p>
          <a:p>
            <a:r>
              <a:rPr lang="fr-FR" dirty="0"/>
              <a:t>Les recommandations proposées ici sont plus spécifiquement centrées sur la prise en charge </a:t>
            </a:r>
            <a:r>
              <a:rPr lang="fr-FR" b="1" dirty="0"/>
              <a:t>infectiologique</a:t>
            </a:r>
            <a:r>
              <a:rPr lang="fr-FR" dirty="0"/>
              <a:t>, tout en rappelant que ce type d’infection nécessite une prise en charge pluridisciplinaire </a:t>
            </a:r>
          </a:p>
        </p:txBody>
      </p:sp>
    </p:spTree>
    <p:extLst>
      <p:ext uri="{BB962C8B-B14F-4D97-AF65-F5344CB8AC3E}">
        <p14:creationId xmlns:p14="http://schemas.microsoft.com/office/powerpoint/2010/main" val="4056557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621294"/>
          </a:xfrm>
        </p:spPr>
        <p:txBody>
          <a:bodyPr/>
          <a:lstStyle/>
          <a:p>
            <a:r>
              <a:rPr lang="fr-FR" sz="2400" b="1" dirty="0"/>
              <a:t>Prise en charge médico-chirurgicale</a:t>
            </a:r>
          </a:p>
        </p:txBody>
      </p:sp>
      <p:pic>
        <p:nvPicPr>
          <p:cNvPr id="5" name="Espace réservé du contenu 4" descr="Capture d’écran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965" y="909300"/>
            <a:ext cx="6626087" cy="5821128"/>
          </a:xfrm>
        </p:spPr>
      </p:pic>
    </p:spTree>
    <p:extLst>
      <p:ext uri="{BB962C8B-B14F-4D97-AF65-F5344CB8AC3E}">
        <p14:creationId xmlns:p14="http://schemas.microsoft.com/office/powerpoint/2010/main" val="4037995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0"/>
            <a:ext cx="8042276" cy="133695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2400" b="1" dirty="0"/>
              <a:t>Antibiothérapie des </a:t>
            </a:r>
            <a:r>
              <a:rPr lang="fr-FR" sz="2400" b="1" u="sng" dirty="0"/>
              <a:t>infections de la peau et </a:t>
            </a:r>
            <a:br>
              <a:rPr lang="fr-FR" sz="2400" b="1" u="sng" dirty="0"/>
            </a:br>
            <a:r>
              <a:rPr lang="fr-FR" sz="2400" b="1" u="sng" dirty="0"/>
              <a:t>des tissus mous</a:t>
            </a:r>
            <a:r>
              <a:rPr lang="fr-FR" sz="2400" u="sng" dirty="0"/>
              <a:t> </a:t>
            </a:r>
            <a:r>
              <a:rPr lang="fr-FR" sz="2400" b="1" dirty="0"/>
              <a:t> à </a:t>
            </a:r>
            <a:r>
              <a:rPr lang="fr-FR" sz="2400" b="1" dirty="0" err="1"/>
              <a:t>cocci</a:t>
            </a:r>
            <a:r>
              <a:rPr lang="fr-FR" sz="2400" b="1" dirty="0"/>
              <a:t> à Gram positif </a:t>
            </a:r>
            <a:r>
              <a:rPr lang="fr-FR" dirty="0"/>
              <a:t> 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742119"/>
              </p:ext>
            </p:extLst>
          </p:nvPr>
        </p:nvGraphicFramePr>
        <p:xfrm>
          <a:off x="549275" y="1361550"/>
          <a:ext cx="8042276" cy="5046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0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0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7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35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Micro-organisme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Antibiotique 1er choix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Alternative si allergie ou intolérance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Relais oral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Streptocoque  </a:t>
                      </a:r>
                      <a:r>
                        <a:rPr lang="fr-FR" sz="1100" b="0" dirty="0">
                          <a:effectLst/>
                          <a:latin typeface="Symbol"/>
                          <a:ea typeface="Calibri"/>
                          <a:cs typeface="Times New Roman"/>
                        </a:rPr>
                        <a:t>b 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hémolytique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 IV ou PO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fr-FR" sz="1100" b="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er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Clindamycine IV ou PO                    2</a:t>
                      </a:r>
                      <a:r>
                        <a:rPr lang="fr-FR" sz="1100" b="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ème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Pristinamycine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Staphylocoque méti-S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Oxacilline IV                                 Ou cloxacilline IV                         Ou céfazoline IV                         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céfalexine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PO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Céfazoline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 IV                                          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céfalexine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 PO                                    Ou clindamycine IV ou PO                      Ou pristinamycine PO                              Ou vancomycine IV                                 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teicoplanine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IV                                   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daptomycine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Céfalexine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                            Ou clindamycine                         Ou cotrimoxazole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Staphylocoque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méti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Vancomycine IV                         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teicoplanine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IV                      Ou daptomycine IV                    Ou linézolide PO ou IV               Ou tédizolide PO ou IV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</a:t>
                      </a:r>
                      <a:endParaRPr lang="fr-FR" sz="1100" b="0" strike="sngStrike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Clindamycine                               Ou pristinamycine                       Ou cotrimoxazole                        Ou linézolide                               Ou tédizolide                               Ou doxycycline                            Ou minocycline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Enterococcus faecalis</a:t>
                      </a:r>
                      <a:endParaRPr lang="fr-FR" sz="11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Amoxcilline IV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Vancomycine IV                                        Ou teicoplanine IV                                    Ou daptomycine IV                                  Ou linézolide PO ou IV                             Ou tédizolide PO ou IV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Enterococcus faecium</a:t>
                      </a:r>
                      <a:endParaRPr lang="fr-FR" sz="11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Vancomycine IV                         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teicoplanine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IV                      Ou daptomycine IV                     Ou linézolide PO ou IV               Ou tédizolide PO ou IV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Linézolide                               Ou tédizolide                           </a:t>
                      </a:r>
                      <a:endParaRPr lang="fr-FR" sz="1100" b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364525" y="6467500"/>
            <a:ext cx="550406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*Utilisation possible des C1G en cas d’allergie à la pénicilline</a:t>
            </a:r>
          </a:p>
          <a:p>
            <a:r>
              <a:rPr lang="fr-FR" sz="1000" dirty="0"/>
              <a:t> (sauf si allergie croisée aux céphalosporines ou réaction d’hypersensibilité immédiate)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0454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7497226" cy="1134202"/>
          </a:xfrm>
        </p:spPr>
        <p:txBody>
          <a:bodyPr/>
          <a:lstStyle/>
          <a:p>
            <a:r>
              <a:rPr lang="fr-FR" sz="2400" b="1" dirty="0"/>
              <a:t>Antibiothérapie des </a:t>
            </a:r>
            <a:r>
              <a:rPr lang="fr-FR" sz="2400" b="1" u="sng" dirty="0"/>
              <a:t>infections </a:t>
            </a:r>
            <a:r>
              <a:rPr lang="fr-FR" sz="2400" b="1" u="sng" dirty="0" err="1"/>
              <a:t>ostéo-articulaires</a:t>
            </a:r>
            <a:br>
              <a:rPr lang="fr-FR" sz="2400" b="1" dirty="0"/>
            </a:br>
            <a:r>
              <a:rPr lang="fr-FR" sz="2400" b="1" dirty="0"/>
              <a:t>à </a:t>
            </a:r>
            <a:r>
              <a:rPr lang="fr-FR" sz="2400" b="1" dirty="0" err="1"/>
              <a:t>cocci</a:t>
            </a:r>
            <a:r>
              <a:rPr lang="fr-FR" sz="2400" b="1" dirty="0"/>
              <a:t> à Gram positif </a:t>
            </a:r>
            <a:endParaRPr lang="fr-FR" sz="24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0588317"/>
              </p:ext>
            </p:extLst>
          </p:nvPr>
        </p:nvGraphicFramePr>
        <p:xfrm>
          <a:off x="549275" y="1600200"/>
          <a:ext cx="8042276" cy="4329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0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0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5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5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Micro-organisme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Antibiotique 1er choix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Alternative si allergie ou intolérance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Relais oral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Streptocoque  </a:t>
                      </a:r>
                      <a:r>
                        <a:rPr lang="fr-FR" sz="1100">
                          <a:effectLst/>
                          <a:latin typeface="Symbol"/>
                          <a:ea typeface="Calibri"/>
                          <a:cs typeface="Times New Roman"/>
                        </a:rPr>
                        <a:t>b </a:t>
                      </a: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hémolytique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 IV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fr-FR" sz="1100" b="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er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Clindamycine IV ou PO                2</a:t>
                      </a:r>
                      <a:r>
                        <a:rPr lang="fr-FR" sz="1100" b="0" baseline="30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ème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lévofloxacine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Staphylocoque </a:t>
                      </a:r>
                      <a:r>
                        <a:rPr lang="fr-FR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méti-S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Oxacilline IV                                 Ou cloxacilline IV                        Ou céfazoline IV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Céfazoline* IV                                  </a:t>
                      </a:r>
                      <a:r>
                        <a:rPr lang="fr-FR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vancomycine IV                         </a:t>
                      </a:r>
                      <a:r>
                        <a:rPr lang="fr-FR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teicoplanine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IV                          </a:t>
                      </a:r>
                      <a:r>
                        <a:rPr lang="fr-FR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daptomycine IV                              Ou</a:t>
                      </a:r>
                      <a:r>
                        <a:rPr lang="fr-FR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clindamycine IV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Staphylocoque méti-R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Vancomycine IV                         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teicoplanine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IV                      Ou daptomycine IV                    Ou linézolide  PO ou IV                     Ou tédizolide PO ou IV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</a:t>
                      </a:r>
                      <a:endParaRPr lang="fr-FR" sz="1100" b="0" strike="sngStrike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 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Enterococcus faecalis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Amoxcilline IV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Vancomycine IV                                   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teicoplanine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IV                               Ou daptomycine IV                              Ou linézolide  PO ou IV                        Ou tédizolide PO ou IV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Amoxicilline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Enterococcus faecium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Vancomycine IV                                Ou teicoplanine IV                           Ou daptomycine IV                         Ou linézolide  PO ou IV                     Ou tédizolide PO ou IV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Linézolide                                     Ou tédizolide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928951" y="6128946"/>
            <a:ext cx="550406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*Utilisation possible des C1G en cas d’allergie à la pénicilline</a:t>
            </a:r>
          </a:p>
          <a:p>
            <a:r>
              <a:rPr lang="fr-FR" sz="1000" dirty="0"/>
              <a:t> (sauf si allergie croisée aux céphalosporines ou réaction d’hypersensibilité immédiate)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18800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r-FR" b="1" dirty="0"/>
            </a:br>
            <a:r>
              <a:rPr lang="fr-FR" sz="2400" b="1" dirty="0"/>
              <a:t>Antibiothérapie des </a:t>
            </a:r>
            <a:r>
              <a:rPr lang="fr-FR" sz="2400" b="1" u="sng" dirty="0"/>
              <a:t>infections de la peau                    et des tissus mous</a:t>
            </a:r>
            <a:r>
              <a:rPr lang="fr-FR" sz="2400" dirty="0"/>
              <a:t> </a:t>
            </a:r>
            <a:r>
              <a:rPr lang="fr-FR" sz="2400" b="1" dirty="0"/>
              <a:t>à bacilles à Gram négatif </a:t>
            </a:r>
            <a:r>
              <a:rPr lang="fr-FR" dirty="0"/>
              <a:t> 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6777493"/>
              </p:ext>
            </p:extLst>
          </p:nvPr>
        </p:nvGraphicFramePr>
        <p:xfrm>
          <a:off x="628650" y="1480885"/>
          <a:ext cx="7962901" cy="4795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1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0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0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Micro-organisme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Antibiotique 1er choix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Alternative si allergie grave ou intolérance aux </a:t>
                      </a:r>
                      <a:r>
                        <a:rPr lang="fr-FR" sz="1000">
                          <a:effectLst/>
                          <a:latin typeface="Symbo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fr-FR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-lactamines*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Relais  oral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Enterobacterales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Amoxiclav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PO ou IV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Céfotaxime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ceftriaxone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en cas de résistance à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amoxi-clav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ou d’allergie non grave à la pénicilline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lévofloxacine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Cotrimoxazole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ou lévofloxacine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Cotrimoxazole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Enterobacterales résistantes aux C3G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Méropénème ou imipénème ou Ertapénème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Pipéracilline-tazobactam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si CMI </a:t>
                      </a:r>
                      <a:r>
                        <a:rPr lang="fr-FR" sz="1100" b="0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 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4mg/l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</a:t>
                      </a:r>
                      <a:r>
                        <a:rPr lang="fr-FR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Céfépime si  AmpC  sans</a:t>
                      </a:r>
                      <a:r>
                        <a:rPr lang="fr-FR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BLSE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Aztréonam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</a:t>
                      </a:r>
                      <a:r>
                        <a:rPr lang="fr-FR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ou lévofloxacine PO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</a:t>
                      </a:r>
                      <a:r>
                        <a:rPr lang="fr-FR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Cotrimoxazole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 si R aux fluoroquinolones ou au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cotrimoxazole</a:t>
                      </a:r>
                      <a:endParaRPr lang="fr-F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Pseudomonas aeruginosa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Pipéracilline-tazobactam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Céfépime</a:t>
                      </a:r>
                      <a:endParaRPr lang="fr-F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Ceftazidime</a:t>
                      </a:r>
                      <a:endParaRPr lang="fr-F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Méropénème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imipénème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** (en cas de résistance aux 3 antibiotiques cités ci-dessus)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PO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 si R à la ciprofloxacine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 si R à la ciprofloxacine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Autres bactéries non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fermentantes</a:t>
                      </a:r>
                      <a:r>
                        <a:rPr lang="fr-FR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fr-FR" sz="11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Acinetobacter</a:t>
                      </a:r>
                      <a:r>
                        <a:rPr lang="fr-FR" sz="11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fr-FR" sz="1100" b="0" i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1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Aeromonas</a:t>
                      </a:r>
                      <a:r>
                        <a:rPr lang="fr-FR" sz="11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mr-IN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…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36386" y="6304002"/>
            <a:ext cx="80422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/>
              <a:t>*Utilisation possible des céphalosporines en cas d’allergie à la pénicilline sauf si allergie croisée ou réaction d’hypersensibilité immédiate</a:t>
            </a:r>
          </a:p>
          <a:p>
            <a:r>
              <a:rPr lang="fr-FR" sz="1000" dirty="0"/>
              <a:t>** voir diapo </a:t>
            </a:r>
            <a:r>
              <a:rPr lang="fr-FR" sz="1000" dirty="0" err="1"/>
              <a:t>pseudomonas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1082686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7420593" cy="844924"/>
          </a:xfrm>
        </p:spPr>
        <p:txBody>
          <a:bodyPr/>
          <a:lstStyle/>
          <a:p>
            <a:r>
              <a:rPr lang="fr-FR" sz="2400" b="1" dirty="0"/>
              <a:t>Antibiothérapie des </a:t>
            </a:r>
            <a:r>
              <a:rPr lang="fr-FR" sz="2400" b="1" u="sng" dirty="0"/>
              <a:t>infections ostéo-articulaires</a:t>
            </a:r>
            <a:br>
              <a:rPr lang="fr-FR" sz="2400" b="1" dirty="0"/>
            </a:br>
            <a:r>
              <a:rPr lang="fr-FR" sz="2400" b="1" dirty="0"/>
              <a:t> à bacilles à Gram négatif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558189"/>
              </p:ext>
            </p:extLst>
          </p:nvPr>
        </p:nvGraphicFramePr>
        <p:xfrm>
          <a:off x="223419" y="952500"/>
          <a:ext cx="8689812" cy="5744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6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4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2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Micro-organisme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Antibiotique 1er choix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Alternative si allergie grave ou intolérance aux </a:t>
                      </a:r>
                      <a:r>
                        <a:rPr lang="fr-FR" sz="1000">
                          <a:effectLst/>
                          <a:latin typeface="Symbo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fr-FR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-lactamines*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Relais oral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Enterobacterales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sensibles aux C3G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Céfotaxime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ceftriaxone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ou lévofloxacine PO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Cotrimoxazole PO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ou lévofloxacine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Cotrimoxazole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 si R aux fluoroquinolones ou au cotrimoxazole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17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Enterobacterales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résistantes aux C3G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Céfépime si AmpC sans BLSE </a:t>
                      </a:r>
                      <a:endParaRPr lang="fr-FR" sz="1100" b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Pipéracilline-tazobactam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si CMI </a:t>
                      </a:r>
                      <a:r>
                        <a:rPr lang="fr-FR" sz="1100" b="0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&lt; 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4mg/l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Méropénème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imipénème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(si résistance aux 2 antibiotiques ci-dessus)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lévofloxacine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Cotrimoxazole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PO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Aztréonam</a:t>
                      </a:r>
                      <a:endParaRPr lang="fr-F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 si R aux molécules</a:t>
                      </a:r>
                      <a:r>
                        <a:rPr lang="fr-FR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précédentes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ou lévofloxacine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Cotrimoxazole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 si R aux fluoroquinolones ou au cotrimoxazole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Pseudomonas aeruginosa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Pipéracilline-tazobactam Ou Céfépime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Ceftazidime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Méropénème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ou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imipénème</a:t>
                      </a: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(si résistance aux 3 antibiotiques ci-dessus)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Ceftolozane-tazobactam (si résistance  à tous les antibiotiques cités ci-dessus)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colimycine ***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fosfomycine IV***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ou Amikacine ***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Ciprofloxacine IV ou PO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 si R aux fluoroquinolones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Autres bactéries non </a:t>
                      </a:r>
                      <a:r>
                        <a:rPr lang="fr-FR" sz="1100" b="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fermentantes</a:t>
                      </a:r>
                      <a:r>
                        <a:rPr lang="fr-FR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fr-FR" sz="11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Acinetobacter,</a:t>
                      </a:r>
                      <a:r>
                        <a:rPr lang="fr-FR" sz="1100" b="0" i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1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Aeromonas</a:t>
                      </a:r>
                      <a:r>
                        <a:rPr lang="fr-FR" sz="11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Avis infectiologique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3362326" y="5503840"/>
            <a:ext cx="112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* voir diapo </a:t>
            </a:r>
            <a:r>
              <a:rPr lang="fr-FR" sz="1000" i="1" dirty="0"/>
              <a:t>Pseudomonas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6816562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21313"/>
          </a:xfrm>
        </p:spPr>
        <p:txBody>
          <a:bodyPr/>
          <a:lstStyle/>
          <a:p>
            <a:r>
              <a:rPr lang="fr-FR" sz="2600" b="1" dirty="0"/>
              <a:t>Infection à </a:t>
            </a:r>
            <a:r>
              <a:rPr lang="fr-FR" sz="2600" b="1" i="1" dirty="0"/>
              <a:t>P. aeruginosa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**Une bithérapie active sur </a:t>
            </a:r>
            <a:r>
              <a:rPr lang="fr-FR" i="1" dirty="0"/>
              <a:t>P. aeruginosa </a:t>
            </a:r>
            <a:r>
              <a:rPr lang="fr-FR" dirty="0"/>
              <a:t>n’est pas recommandée en dehors de certaines situations particulières : </a:t>
            </a:r>
          </a:p>
          <a:p>
            <a:pPr lvl="1"/>
            <a:r>
              <a:rPr lang="fr-FR" dirty="0"/>
              <a:t>évolution défavorable</a:t>
            </a:r>
          </a:p>
          <a:p>
            <a:pPr lvl="1"/>
            <a:r>
              <a:rPr lang="fr-FR" dirty="0"/>
              <a:t>profil de résistance particulier</a:t>
            </a:r>
          </a:p>
          <a:p>
            <a:pPr lvl="1"/>
            <a:r>
              <a:rPr lang="fr-FR" dirty="0"/>
              <a:t>infection non ou insuffisamment drainée</a:t>
            </a:r>
          </a:p>
          <a:p>
            <a:pPr lvl="1"/>
            <a:r>
              <a:rPr lang="fr-FR" dirty="0"/>
              <a:t>matériel étranger </a:t>
            </a:r>
          </a:p>
          <a:p>
            <a:r>
              <a:rPr lang="fr-FR" dirty="0"/>
              <a:t>***Pour les infections à </a:t>
            </a:r>
            <a:r>
              <a:rPr lang="fr-FR" i="1" dirty="0"/>
              <a:t>P. aeruginosa </a:t>
            </a:r>
            <a:r>
              <a:rPr lang="fr-FR" dirty="0"/>
              <a:t>multi résistant, un avis infectiologique est recommandé. Selon le résultat de l’antibiogramme : </a:t>
            </a:r>
          </a:p>
          <a:p>
            <a:pPr lvl="1"/>
            <a:r>
              <a:rPr lang="fr-FR" dirty="0"/>
              <a:t>en 1</a:t>
            </a:r>
            <a:r>
              <a:rPr lang="fr-FR" baseline="30000" dirty="0"/>
              <a:t>ère</a:t>
            </a:r>
            <a:r>
              <a:rPr lang="fr-FR" dirty="0"/>
              <a:t> intention, méropénème ou </a:t>
            </a:r>
            <a:r>
              <a:rPr lang="fr-FR" dirty="0" err="1"/>
              <a:t>imipénème</a:t>
            </a:r>
            <a:r>
              <a:rPr lang="fr-FR" dirty="0"/>
              <a:t>, </a:t>
            </a:r>
          </a:p>
          <a:p>
            <a:pPr lvl="1"/>
            <a:r>
              <a:rPr lang="fr-FR" dirty="0"/>
              <a:t>en 2</a:t>
            </a:r>
            <a:r>
              <a:rPr lang="fr-FR" baseline="30000" dirty="0"/>
              <a:t>ème</a:t>
            </a:r>
            <a:r>
              <a:rPr lang="fr-FR" dirty="0"/>
              <a:t> intention </a:t>
            </a:r>
            <a:r>
              <a:rPr lang="fr-FR" dirty="0" err="1"/>
              <a:t>ceftolozane-tazobactam</a:t>
            </a:r>
            <a:r>
              <a:rPr lang="fr-FR" dirty="0"/>
              <a:t>. </a:t>
            </a:r>
          </a:p>
          <a:p>
            <a:pPr lvl="1"/>
            <a:r>
              <a:rPr lang="fr-FR" dirty="0"/>
              <a:t>En cas de traitement avec la colimycine, un </a:t>
            </a:r>
            <a:r>
              <a:rPr lang="fr-FR" dirty="0" err="1"/>
              <a:t>aminoglycoside</a:t>
            </a:r>
            <a:r>
              <a:rPr lang="fr-FR" dirty="0"/>
              <a:t> ou la fosfomycine, une association avec deux médicaments actifs </a:t>
            </a:r>
            <a:r>
              <a:rPr lang="fr-FR" i="1" dirty="0"/>
              <a:t>in vitro</a:t>
            </a:r>
            <a:r>
              <a:rPr lang="fr-FR" dirty="0"/>
              <a:t> est suggérée. Aucune recommandation pour ou contre des combinaisons spécifiques ne peut être fournie.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60137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26626"/>
            <a:ext cx="8042276" cy="614913"/>
          </a:xfrm>
        </p:spPr>
        <p:txBody>
          <a:bodyPr/>
          <a:lstStyle/>
          <a:p>
            <a:br>
              <a:rPr lang="fr-FR" sz="2400" b="1" dirty="0"/>
            </a:br>
            <a:r>
              <a:rPr lang="fr-FR" sz="2400" b="1" dirty="0"/>
              <a:t>Posologie des antibiotiques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162688"/>
              </p:ext>
            </p:extLst>
          </p:nvPr>
        </p:nvGraphicFramePr>
        <p:xfrm>
          <a:off x="128235" y="1018304"/>
          <a:ext cx="8908994" cy="46086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1175">
                  <a:extLst>
                    <a:ext uri="{9D8B030D-6E8A-4147-A177-3AD203B41FA5}">
                      <a16:colId xmlns:a16="http://schemas.microsoft.com/office/drawing/2014/main" val="159788208"/>
                    </a:ext>
                  </a:extLst>
                </a:gridCol>
                <a:gridCol w="3312601">
                  <a:extLst>
                    <a:ext uri="{9D8B030D-6E8A-4147-A177-3AD203B41FA5}">
                      <a16:colId xmlns:a16="http://schemas.microsoft.com/office/drawing/2014/main" val="559700227"/>
                    </a:ext>
                  </a:extLst>
                </a:gridCol>
                <a:gridCol w="3215218">
                  <a:extLst>
                    <a:ext uri="{9D8B030D-6E8A-4147-A177-3AD203B41FA5}">
                      <a16:colId xmlns:a16="http://schemas.microsoft.com/office/drawing/2014/main" val="2473061745"/>
                    </a:ext>
                  </a:extLst>
                </a:gridCol>
              </a:tblGrid>
              <a:tr h="264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</a:rPr>
                        <a:t>Antibiotique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</a:rPr>
                        <a:t>Infection peau et tissus mous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Infection ostéo-articulaire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1563512710"/>
                  </a:ext>
                </a:extLst>
              </a:tr>
              <a:tr h="207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 err="1">
                          <a:effectLst/>
                        </a:rPr>
                        <a:t>Amikacine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25-30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4265899329"/>
                  </a:ext>
                </a:extLst>
              </a:tr>
              <a:tr h="506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Amoxicilline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 PO : 1 g /8h si streptocoque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IV : 50 à 100 mg/kg/</a:t>
                      </a:r>
                      <a:r>
                        <a:rPr lang="fr-FR" sz="1400" b="0" dirty="0" err="1">
                          <a:effectLst/>
                        </a:rPr>
                        <a:t>j</a:t>
                      </a:r>
                      <a:r>
                        <a:rPr lang="fr-FR" sz="1400" b="0" baseline="30000" dirty="0" err="1">
                          <a:effectLst/>
                        </a:rPr>
                        <a:t>b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PO : 2 à 3 g/8h</a:t>
                      </a:r>
                      <a:r>
                        <a:rPr lang="fr-FR" sz="1400" b="0" baseline="30000" dirty="0">
                          <a:effectLst/>
                        </a:rPr>
                        <a:t>c</a:t>
                      </a:r>
                      <a:endParaRPr lang="fr-FR" sz="1400" b="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IV : 100 à 200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3784906284"/>
                  </a:ext>
                </a:extLst>
              </a:tr>
              <a:tr h="506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Amoxicilline acide </a:t>
                      </a:r>
                      <a:r>
                        <a:rPr lang="fr-FR" sz="1400" b="0" dirty="0" err="1">
                          <a:effectLst/>
                        </a:rPr>
                        <a:t>clav</a:t>
                      </a:r>
                      <a:r>
                        <a:rPr lang="fr-FR" sz="1400" b="0" dirty="0">
                          <a:effectLst/>
                        </a:rPr>
                        <a:t>.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PO : 1 g/8h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 IV : 1-2 g/8h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NR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1042186709"/>
                  </a:ext>
                </a:extLst>
              </a:tr>
              <a:tr h="207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Aztreonam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1g/8h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2g/8h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4217033069"/>
                  </a:ext>
                </a:extLst>
              </a:tr>
              <a:tr h="207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Cefalexine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PO : 1g/8h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NR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1616555585"/>
                  </a:ext>
                </a:extLst>
              </a:tr>
              <a:tr h="207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Céfazoline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IV : 80-100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IV : 100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3649495103"/>
                  </a:ext>
                </a:extLst>
              </a:tr>
              <a:tr h="207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Céfépime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2g/12h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80 mg/kg/j (sans dépasser 8 g/j)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3231669234"/>
                  </a:ext>
                </a:extLst>
              </a:tr>
              <a:tr h="207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Céfotaxime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50-100 mg/kg/j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100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3752657520"/>
                  </a:ext>
                </a:extLst>
              </a:tr>
              <a:tr h="207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Ceftriaxone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 1g/j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2g/j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3964958368"/>
                  </a:ext>
                </a:extLst>
              </a:tr>
              <a:tr h="207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Ceftazidime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50-100 mg/kg/j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100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711725465"/>
                  </a:ext>
                </a:extLst>
              </a:tr>
              <a:tr h="207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Ceftolozane-tazobactam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6g/j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3095893433"/>
                  </a:ext>
                </a:extLst>
              </a:tr>
              <a:tr h="3214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Ciprofloxacine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PO : 500-750 mg /12h</a:t>
                      </a:r>
                      <a:r>
                        <a:rPr lang="fr-FR" sz="1400" b="0" baseline="0" dirty="0">
                          <a:effectLst/>
                        </a:rPr>
                        <a:t>, </a:t>
                      </a:r>
                      <a:r>
                        <a:rPr lang="en-US" sz="1400" b="0" dirty="0">
                          <a:effectLst/>
                        </a:rPr>
                        <a:t>IV : 400 mg/8-12h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2120351971"/>
                  </a:ext>
                </a:extLst>
              </a:tr>
              <a:tr h="506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Clindamycine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PO ou IV : 600 mg/8h si poids &lt; 100 kg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900 mg/8h si poids </a:t>
                      </a:r>
                      <a:r>
                        <a:rPr lang="fr-FR" sz="1400" b="0" u="sng" dirty="0">
                          <a:effectLst/>
                        </a:rPr>
                        <a:t>&gt;</a:t>
                      </a:r>
                      <a:r>
                        <a:rPr lang="fr-FR" sz="1400" b="0" dirty="0">
                          <a:effectLst/>
                        </a:rPr>
                        <a:t> 100 kg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PO ou IV : 600 mg/8h si poids &lt; 70 kg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900 mg/8h si poids </a:t>
                      </a:r>
                      <a:r>
                        <a:rPr lang="fr-FR" sz="1400" b="0" u="sng" dirty="0">
                          <a:effectLst/>
                        </a:rPr>
                        <a:t>&gt;</a:t>
                      </a:r>
                      <a:r>
                        <a:rPr lang="fr-FR" sz="1400" b="0" dirty="0">
                          <a:effectLst/>
                        </a:rPr>
                        <a:t> 70 kg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272651469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40554" y="5689282"/>
            <a:ext cx="8884356" cy="1168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Posologies à adapter à la fonction rénale (</a:t>
            </a:r>
            <a:r>
              <a:rPr lang="fr-FR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utilisation de l’outil « GPR » recommandé : </a:t>
            </a:r>
            <a:r>
              <a:rPr lang="fr-FR" sz="1200" u="sng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http://sitegpr.com/fr/</a:t>
            </a:r>
            <a:r>
              <a:rPr lang="fr-FR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et validées pour des patients dont l’IMC est &lt; 30 kg/m</a:t>
            </a:r>
            <a:r>
              <a:rPr lang="fr-FR" sz="1200" baseline="30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fr-FR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; à adapter </a:t>
            </a:r>
            <a:r>
              <a:rPr lang="fr-FR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 poids du patient en cas d’obésité (</a:t>
            </a:r>
            <a:r>
              <a:rPr lang="fr-FR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utilisation de l’outil </a:t>
            </a:r>
            <a:r>
              <a:rPr lang="fr-FR" sz="1200" u="sng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abxbmi.com</a:t>
            </a:r>
            <a:r>
              <a:rPr lang="fr-FR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fr-FR" sz="1200" u="sng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http://abxbmi.com</a:t>
            </a:r>
            <a:r>
              <a:rPr lang="fr-FR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fr-FR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b="1" baseline="30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fr-FR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50 mg/kg/j si streptocoque ; 100 mg/kg/j si autre  </a:t>
            </a:r>
            <a:r>
              <a:rPr lang="fr-FR" sz="1200" b="1" baseline="30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fr-FR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 g/8h si entérocoque  </a:t>
            </a:r>
            <a:r>
              <a:rPr lang="fr-FR" sz="1200" b="1" baseline="30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fr-FR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100 mg/kg/j si streptocoque ; 200 mg/kg/j si entérocoque</a:t>
            </a:r>
            <a:endParaRPr lang="fr-FR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7609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558468"/>
          </a:xfrm>
        </p:spPr>
        <p:txBody>
          <a:bodyPr/>
          <a:lstStyle/>
          <a:p>
            <a:br>
              <a:rPr lang="fr-FR" sz="2400" b="1" dirty="0"/>
            </a:br>
            <a:r>
              <a:rPr lang="fr-FR" sz="2400" b="1" dirty="0"/>
              <a:t>Posologie des antibiotiques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591624"/>
              </p:ext>
            </p:extLst>
          </p:nvPr>
        </p:nvGraphicFramePr>
        <p:xfrm>
          <a:off x="139734" y="1083733"/>
          <a:ext cx="8857509" cy="44892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7414">
                  <a:extLst>
                    <a:ext uri="{9D8B030D-6E8A-4147-A177-3AD203B41FA5}">
                      <a16:colId xmlns:a16="http://schemas.microsoft.com/office/drawing/2014/main" val="159788208"/>
                    </a:ext>
                  </a:extLst>
                </a:gridCol>
                <a:gridCol w="3293458">
                  <a:extLst>
                    <a:ext uri="{9D8B030D-6E8A-4147-A177-3AD203B41FA5}">
                      <a16:colId xmlns:a16="http://schemas.microsoft.com/office/drawing/2014/main" val="559700227"/>
                    </a:ext>
                  </a:extLst>
                </a:gridCol>
                <a:gridCol w="3196637">
                  <a:extLst>
                    <a:ext uri="{9D8B030D-6E8A-4147-A177-3AD203B41FA5}">
                      <a16:colId xmlns:a16="http://schemas.microsoft.com/office/drawing/2014/main" val="2473061745"/>
                    </a:ext>
                  </a:extLst>
                </a:gridCol>
              </a:tblGrid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</a:rPr>
                        <a:t>Antibiotique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</a:rPr>
                        <a:t>Infection peau et tissus mous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</a:rPr>
                        <a:t>Infection ostéo-articulaire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1563512710"/>
                  </a:ext>
                </a:extLst>
              </a:tr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Colimycine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NR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  9 MUI/j en 2 à 3 perfusions/j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4015464899"/>
                  </a:ext>
                </a:extLst>
              </a:tr>
              <a:tr h="185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Cotrimoxazole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PO : 800/160 mg/8-12h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IV ou PO : 1600/320 mg/12h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25783900"/>
                  </a:ext>
                </a:extLst>
              </a:tr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Daptomycine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IV : 6-8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IV : 10-12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2408710202"/>
                  </a:ext>
                </a:extLst>
              </a:tr>
              <a:tr h="2785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Doxycycline et Minocycline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PO ou IV : 100 mg/12h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PO ou IV : 100 mg/12h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3870430872"/>
                  </a:ext>
                </a:extLst>
              </a:tr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Ertapénème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1g/j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1012406404"/>
                  </a:ext>
                </a:extLst>
              </a:tr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Fosfomycine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NR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4g/6h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862246782"/>
                  </a:ext>
                </a:extLst>
              </a:tr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 err="1">
                          <a:effectLst/>
                        </a:rPr>
                        <a:t>Imipénème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500 mg/6-8h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1 g/6-8h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2278933520"/>
                  </a:ext>
                </a:extLst>
              </a:tr>
              <a:tr h="185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Lévofloxacine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PO ou IV : 500-750 mg/j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PO ou IV : 500-1000 mg/j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3514271848"/>
                  </a:ext>
                </a:extLst>
              </a:tr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Linézolide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PO ou IV : 600 mg/12h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170939877"/>
                  </a:ext>
                </a:extLst>
              </a:tr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 err="1">
                          <a:effectLst/>
                        </a:rPr>
                        <a:t>Meropénème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1g/8h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2g/8h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2925327177"/>
                  </a:ext>
                </a:extLst>
              </a:tr>
              <a:tr h="185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Oxacilline ou cloxacilline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IV : 100 mg/kg/j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IV : 150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2776636789"/>
                  </a:ext>
                </a:extLst>
              </a:tr>
              <a:tr h="185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Pipéracilline-tazobactam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12-16 g/j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16 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3533132502"/>
                  </a:ext>
                </a:extLst>
              </a:tr>
              <a:tr h="185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Pristinamycine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PO : 1g/8h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NR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2037813224"/>
                  </a:ext>
                </a:extLst>
              </a:tr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Rifampicine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NR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PO ou IV : 10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965875190"/>
                  </a:ext>
                </a:extLst>
              </a:tr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Tédizolide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PO ou IV : 200 mg/j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3315131786"/>
                  </a:ext>
                </a:extLst>
              </a:tr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 err="1">
                          <a:effectLst/>
                        </a:rPr>
                        <a:t>Teicoplanine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IV : 8 mg/kg/j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IV : 12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3333939104"/>
                  </a:ext>
                </a:extLst>
              </a:tr>
              <a:tr h="9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Vancomycine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effectLst/>
                        </a:rPr>
                        <a:t>IV : 15-20 mg/kg/j</a:t>
                      </a:r>
                      <a:endParaRPr lang="fr-FR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</a:rPr>
                        <a:t>IV : 30 mg/kg/j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38" marR="32538" marT="0" marB="0"/>
                </a:tc>
                <a:extLst>
                  <a:ext uri="{0D108BD9-81ED-4DB2-BD59-A6C34878D82A}">
                    <a16:rowId xmlns:a16="http://schemas.microsoft.com/office/drawing/2014/main" val="115290818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9644" y="5774544"/>
            <a:ext cx="8884356" cy="670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ea typeface="Calibri" panose="020F0502020204030204" pitchFamily="34" charset="0"/>
                <a:cs typeface="Times New Roman" panose="02020603050405020304" pitchFamily="18" charset="0"/>
              </a:rPr>
              <a:t>Posologies à adapter à la fonction rénale (</a:t>
            </a:r>
            <a:r>
              <a:rPr lang="fr-FR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utilisation de l’outil « GPR » recommandé : </a:t>
            </a:r>
            <a:r>
              <a:rPr lang="fr-FR" sz="1200" u="sng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http://sitegpr.com/fr/</a:t>
            </a:r>
            <a:r>
              <a:rPr lang="fr-FR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et validées pour des patients dont l’IMC est &lt; 30 kg/m</a:t>
            </a:r>
            <a:r>
              <a:rPr lang="fr-FR" sz="1200" baseline="30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fr-FR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; à adapter </a:t>
            </a:r>
            <a:r>
              <a:rPr lang="fr-FR" sz="1200" dirty="0">
                <a:ea typeface="Calibri" panose="020F0502020204030204" pitchFamily="34" charset="0"/>
                <a:cs typeface="Times New Roman" panose="02020603050405020304" pitchFamily="18" charset="0"/>
              </a:rPr>
              <a:t>au poids du patient en cas d’obésité (</a:t>
            </a:r>
            <a:r>
              <a:rPr lang="fr-FR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utilisation de l’outil </a:t>
            </a:r>
            <a:r>
              <a:rPr lang="fr-FR" sz="1200" u="sng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abxbmi.com</a:t>
            </a:r>
            <a:r>
              <a:rPr lang="fr-FR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fr-FR" sz="1200" u="sng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http://abxbmi.com</a:t>
            </a:r>
            <a:r>
              <a:rPr lang="fr-FR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2919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sz="2400" b="1" dirty="0"/>
              <a:t>Place des nouveaux antibiotiques  </a:t>
            </a:r>
            <a:br>
              <a:rPr lang="fr-FR" sz="2400" b="1" dirty="0"/>
            </a:b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4" y="1600201"/>
            <a:ext cx="8251825" cy="4343400"/>
          </a:xfrm>
        </p:spPr>
        <p:txBody>
          <a:bodyPr>
            <a:normAutofit fontScale="92500"/>
          </a:bodyPr>
          <a:lstStyle/>
          <a:p>
            <a:r>
              <a:rPr lang="fr-FR" dirty="0"/>
              <a:t>Il n’est pas recommandé d’utiliser en première intention : </a:t>
            </a:r>
          </a:p>
          <a:p>
            <a:pPr lvl="1"/>
            <a:r>
              <a:rPr lang="fr-FR" dirty="0" err="1"/>
              <a:t>cefiderocol</a:t>
            </a:r>
            <a:r>
              <a:rPr lang="fr-FR" dirty="0"/>
              <a:t> </a:t>
            </a:r>
          </a:p>
          <a:p>
            <a:pPr lvl="1"/>
            <a:r>
              <a:rPr lang="fr-FR" dirty="0" err="1"/>
              <a:t>ceftaroline</a:t>
            </a:r>
            <a:endParaRPr lang="fr-FR" dirty="0"/>
          </a:p>
          <a:p>
            <a:pPr lvl="1"/>
            <a:r>
              <a:rPr lang="fr-FR" dirty="0" err="1"/>
              <a:t>ceftazidime-avibactam</a:t>
            </a:r>
            <a:endParaRPr lang="fr-FR" dirty="0"/>
          </a:p>
          <a:p>
            <a:pPr lvl="1"/>
            <a:r>
              <a:rPr lang="fr-FR" dirty="0" err="1"/>
              <a:t>ceftobiprole</a:t>
            </a:r>
            <a:endParaRPr lang="fr-FR" dirty="0"/>
          </a:p>
          <a:p>
            <a:pPr lvl="1"/>
            <a:r>
              <a:rPr lang="fr-FR" dirty="0" err="1"/>
              <a:t>ceftolozane-tazobactam</a:t>
            </a:r>
            <a:endParaRPr lang="fr-FR" dirty="0"/>
          </a:p>
          <a:p>
            <a:pPr lvl="1"/>
            <a:r>
              <a:rPr lang="fr-FR" dirty="0" err="1"/>
              <a:t>dalbavancine</a:t>
            </a:r>
            <a:endParaRPr lang="fr-FR" dirty="0"/>
          </a:p>
          <a:p>
            <a:pPr lvl="1"/>
            <a:r>
              <a:rPr lang="fr-FR" dirty="0" err="1"/>
              <a:t>délafloxacine</a:t>
            </a:r>
            <a:r>
              <a:rPr lang="fr-FR" dirty="0"/>
              <a:t> </a:t>
            </a:r>
          </a:p>
          <a:p>
            <a:pPr lvl="1"/>
            <a:r>
              <a:rPr lang="fr-FR" dirty="0" err="1"/>
              <a:t>imipénème-relebactam</a:t>
            </a:r>
            <a:endParaRPr lang="fr-FR" dirty="0"/>
          </a:p>
          <a:p>
            <a:pPr lvl="1"/>
            <a:r>
              <a:rPr lang="fr-FR" dirty="0" err="1"/>
              <a:t>méropénème-vaborbactam</a:t>
            </a:r>
            <a:endParaRPr lang="fr-FR" dirty="0"/>
          </a:p>
          <a:p>
            <a:pPr lvl="1"/>
            <a:r>
              <a:rPr lang="fr-FR" dirty="0" err="1"/>
              <a:t>oritavancine</a:t>
            </a:r>
            <a:r>
              <a:rPr lang="fr-FR" dirty="0"/>
              <a:t> </a:t>
            </a:r>
          </a:p>
          <a:p>
            <a:pPr lvl="1"/>
            <a:endParaRPr lang="fr-FR" b="1" dirty="0"/>
          </a:p>
          <a:p>
            <a:pPr lvl="1"/>
            <a:endParaRPr lang="fr-FR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97335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381740"/>
            <a:ext cx="6946547" cy="639192"/>
          </a:xfrm>
        </p:spPr>
        <p:txBody>
          <a:bodyPr/>
          <a:lstStyle/>
          <a:p>
            <a:r>
              <a:rPr lang="fr-FR" sz="2800" b="1" dirty="0"/>
              <a:t>Durée de l’antibiothérapie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685623"/>
              </p:ext>
            </p:extLst>
          </p:nvPr>
        </p:nvGraphicFramePr>
        <p:xfrm>
          <a:off x="158045" y="1518082"/>
          <a:ext cx="8850487" cy="3622089"/>
        </p:xfrm>
        <a:graphic>
          <a:graphicData uri="http://schemas.openxmlformats.org/drawingml/2006/table">
            <a:tbl>
              <a:tblPr firstRow="1" firstCol="1" bandRow="1"/>
              <a:tblGrid>
                <a:gridCol w="1715143">
                  <a:extLst>
                    <a:ext uri="{9D8B030D-6E8A-4147-A177-3AD203B41FA5}">
                      <a16:colId xmlns:a16="http://schemas.microsoft.com/office/drawing/2014/main" val="1863873004"/>
                    </a:ext>
                  </a:extLst>
                </a:gridCol>
                <a:gridCol w="2396971">
                  <a:extLst>
                    <a:ext uri="{9D8B030D-6E8A-4147-A177-3AD203B41FA5}">
                      <a16:colId xmlns:a16="http://schemas.microsoft.com/office/drawing/2014/main" val="1297577629"/>
                    </a:ext>
                  </a:extLst>
                </a:gridCol>
                <a:gridCol w="1571348">
                  <a:extLst>
                    <a:ext uri="{9D8B030D-6E8A-4147-A177-3AD203B41FA5}">
                      <a16:colId xmlns:a16="http://schemas.microsoft.com/office/drawing/2014/main" val="2535175579"/>
                    </a:ext>
                  </a:extLst>
                </a:gridCol>
                <a:gridCol w="1890943">
                  <a:extLst>
                    <a:ext uri="{9D8B030D-6E8A-4147-A177-3AD203B41FA5}">
                      <a16:colId xmlns:a16="http://schemas.microsoft.com/office/drawing/2014/main" val="2846516671"/>
                    </a:ext>
                  </a:extLst>
                </a:gridCol>
                <a:gridCol w="1276082">
                  <a:extLst>
                    <a:ext uri="{9D8B030D-6E8A-4147-A177-3AD203B41FA5}">
                      <a16:colId xmlns:a16="http://schemas.microsoft.com/office/drawing/2014/main" val="82127062"/>
                    </a:ext>
                  </a:extLst>
                </a:gridCol>
              </a:tblGrid>
              <a:tr h="885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Infection de la peau et des tissus mous (IPPPD)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Ostéite (OPPD)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0764183"/>
                  </a:ext>
                </a:extLst>
              </a:tr>
              <a:tr h="1298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Sans traitement chirurgical préalable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Après traitement chirurgical </a:t>
                      </a:r>
                      <a:r>
                        <a:rPr lang="fr-FR" sz="1600" b="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partiel (présence d’une ostéite résiduelle)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Après amputation complète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74886"/>
                  </a:ext>
                </a:extLst>
              </a:tr>
              <a:tr h="1438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Durée de l’antibiothérapie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Grade 2 : 7 jours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Grade 3 ou 4 : 10</a:t>
                      </a:r>
                      <a:r>
                        <a:rPr lang="fr-FR" sz="1600" b="0" baseline="30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b="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jours</a:t>
                      </a:r>
                      <a:r>
                        <a:rPr lang="fr-FR" sz="1600" b="0" baseline="30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a,b</a:t>
                      </a:r>
                      <a:endParaRPr lang="fr-FR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semaines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semaines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fr-FR" sz="1600" b="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jours</a:t>
                      </a:r>
                      <a:r>
                        <a:rPr lang="fr-FR" sz="1600" b="0" baseline="30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fr-FR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979754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70933" y="5386232"/>
            <a:ext cx="862471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aseline="30000" dirty="0"/>
              <a:t>a  </a:t>
            </a:r>
            <a:r>
              <a:rPr lang="fr-FR" sz="1400" dirty="0"/>
              <a:t>Après excision des zones de nécrose </a:t>
            </a:r>
          </a:p>
          <a:p>
            <a:r>
              <a:rPr lang="fr-FR" sz="1400" baseline="30000" dirty="0"/>
              <a:t>b </a:t>
            </a:r>
            <a:r>
              <a:rPr lang="fr-FR" sz="1400" dirty="0"/>
              <a:t>En l’absence d’amélioration clinique significative à 7 jours, l’antibiothérapie peut être prolongée pour une durée totale de 14 jours</a:t>
            </a:r>
          </a:p>
          <a:p>
            <a:r>
              <a:rPr lang="fr-FR" sz="1400" baseline="30000" dirty="0"/>
              <a:t>c </a:t>
            </a:r>
            <a:r>
              <a:rPr lang="fr-FR" sz="1400" dirty="0"/>
              <a:t>En l’absence de signes cliniques d’infection cutanée ou des tissus mous</a:t>
            </a:r>
            <a:r>
              <a:rPr lang="fr-FR" sz="1400" b="1" dirty="0"/>
              <a:t>, </a:t>
            </a:r>
            <a:r>
              <a:rPr lang="fr-FR" sz="1400" dirty="0"/>
              <a:t>sinon 7 à 14 jours, selon l’évolution (</a:t>
            </a:r>
            <a:r>
              <a:rPr lang="fr-FR" sz="1400" dirty="0" err="1"/>
              <a:t>cf</a:t>
            </a:r>
            <a:r>
              <a:rPr lang="fr-FR" sz="1400" dirty="0"/>
              <a:t> Infection de la peau et des parties molles).</a:t>
            </a:r>
          </a:p>
        </p:txBody>
      </p:sp>
    </p:spTree>
    <p:extLst>
      <p:ext uri="{BB962C8B-B14F-4D97-AF65-F5344CB8AC3E}">
        <p14:creationId xmlns:p14="http://schemas.microsoft.com/office/powerpoint/2010/main" val="487136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2011679"/>
            <a:ext cx="8042276" cy="4569229"/>
          </a:xfrm>
        </p:spPr>
        <p:txBody>
          <a:bodyPr>
            <a:normAutofit/>
          </a:bodyPr>
          <a:lstStyle/>
          <a:p>
            <a:r>
              <a:rPr lang="fr-FR" sz="2000" dirty="0"/>
              <a:t>Œdème local ou induration </a:t>
            </a:r>
          </a:p>
          <a:p>
            <a:r>
              <a:rPr lang="fr-FR" sz="2000" dirty="0"/>
              <a:t>Érythème &gt; 0,5 cm autour des limites de la plaie </a:t>
            </a:r>
          </a:p>
          <a:p>
            <a:r>
              <a:rPr lang="fr-FR" sz="2000" dirty="0"/>
              <a:t>Sensibilité ou douleur locale </a:t>
            </a:r>
          </a:p>
          <a:p>
            <a:r>
              <a:rPr lang="fr-FR" sz="2000" dirty="0"/>
              <a:t>Augmentation de la chaleur locale </a:t>
            </a:r>
          </a:p>
          <a:p>
            <a:r>
              <a:rPr lang="fr-FR" sz="2000" dirty="0"/>
              <a:t>Présence de pus </a:t>
            </a:r>
          </a:p>
          <a:p>
            <a:endParaRPr lang="fr-FR" sz="1400" dirty="0"/>
          </a:p>
          <a:p>
            <a:pPr marL="0" indent="0">
              <a:buNone/>
            </a:pPr>
            <a:r>
              <a:rPr lang="fr-FR" sz="2000" dirty="0"/>
              <a:t>La présence d’au moins 2 signes définit l’infection de la plaie</a:t>
            </a:r>
          </a:p>
          <a:p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549275" y="565264"/>
            <a:ext cx="7393998" cy="656707"/>
          </a:xfrm>
        </p:spPr>
        <p:txBody>
          <a:bodyPr/>
          <a:lstStyle/>
          <a:p>
            <a:r>
              <a:rPr lang="fr-FR" sz="2400" b="1" dirty="0"/>
              <a:t>Les éléments cliniques évocateurs d’une IPPPD :</a:t>
            </a:r>
          </a:p>
        </p:txBody>
      </p:sp>
    </p:spTree>
    <p:extLst>
      <p:ext uri="{BB962C8B-B14F-4D97-AF65-F5344CB8AC3E}">
        <p14:creationId xmlns:p14="http://schemas.microsoft.com/office/powerpoint/2010/main" val="27266465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838200"/>
            <a:ext cx="8042276" cy="609600"/>
          </a:xfrm>
        </p:spPr>
        <p:txBody>
          <a:bodyPr/>
          <a:lstStyle/>
          <a:p>
            <a:r>
              <a:rPr lang="fr-FR" sz="2400" b="1" dirty="0"/>
              <a:t>Suivi des patients diabétiques avec IPPPD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2111021"/>
            <a:ext cx="8042276" cy="3832579"/>
          </a:xfrm>
        </p:spPr>
        <p:txBody>
          <a:bodyPr/>
          <a:lstStyle/>
          <a:p>
            <a:r>
              <a:rPr lang="fr-FR" dirty="0"/>
              <a:t>Il est recommandé de réaliser le suivi clinique d’une IPPPD, en surveillant l’aspect local jusqu’à cicatrisation complète de la plaie et pendant les 2 mois suivant la cicatrisation</a:t>
            </a:r>
          </a:p>
          <a:p>
            <a:r>
              <a:rPr lang="fr-FR" dirty="0"/>
              <a:t>Il n’est pas recommandé de réaliser d’examen biologique ou d’imagerie dans le suivi des IPPPD en cas de bonne évolution clinique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6269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-1"/>
            <a:ext cx="7363210" cy="1816485"/>
          </a:xfrm>
        </p:spPr>
        <p:txBody>
          <a:bodyPr/>
          <a:lstStyle/>
          <a:p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br>
              <a:rPr lang="fr-FR" sz="2400" b="1" dirty="0"/>
            </a:br>
            <a:r>
              <a:rPr lang="fr-FR" sz="2400" b="1" dirty="0"/>
              <a:t>Les éléments évoquant une ostéite devant une plaie du pied chez un patient diabétique (OPPD) sont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2352501"/>
            <a:ext cx="8042276" cy="3591099"/>
          </a:xfrm>
        </p:spPr>
        <p:txBody>
          <a:bodyPr>
            <a:normAutofit/>
          </a:bodyPr>
          <a:lstStyle/>
          <a:p>
            <a:r>
              <a:rPr lang="fr-FR" sz="1800" dirty="0"/>
              <a:t>Plaie chronique (évoluant depuis plus d’un mois malgré la décharge et les soins de la plaie et en l’absence d’ischémie du membre) et surface &gt; 2 cm² et/ou profondeur &gt; 3 mm</a:t>
            </a:r>
          </a:p>
          <a:p>
            <a:r>
              <a:rPr lang="fr-FR" sz="1800" dirty="0"/>
              <a:t>Orteil « saucisse » (aspect inflammatoire)</a:t>
            </a:r>
          </a:p>
          <a:p>
            <a:r>
              <a:rPr lang="fr-FR" sz="1800" dirty="0"/>
              <a:t>Test du contact osseux « rugueux » positif </a:t>
            </a:r>
          </a:p>
          <a:p>
            <a:r>
              <a:rPr lang="fr-FR" sz="1800" dirty="0"/>
              <a:t>Exposition osseuse au travers de la plaie et/ou élimination de fragments osseux  </a:t>
            </a:r>
          </a:p>
          <a:p>
            <a:r>
              <a:rPr lang="fr-FR" sz="1800" dirty="0"/>
              <a:t>Il n’est pas recommandé d’utiliser un biomarqueur sérique (CRP, VS, </a:t>
            </a:r>
            <a:r>
              <a:rPr lang="fr-FR" sz="1800" dirty="0" err="1"/>
              <a:t>procalcitonine</a:t>
            </a:r>
            <a:r>
              <a:rPr lang="fr-FR" sz="1800" dirty="0"/>
              <a:t>) dans le diagnostic d’une OPPD</a:t>
            </a:r>
          </a:p>
          <a:p>
            <a:endParaRPr lang="fr-FR" sz="1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812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7216967" cy="1008485"/>
          </a:xfrm>
        </p:spPr>
        <p:txBody>
          <a:bodyPr/>
          <a:lstStyle/>
          <a:p>
            <a:r>
              <a:rPr lang="fr-FR" sz="2400" b="1" dirty="0"/>
              <a:t>Signes de gravité nécessitant une hospitalisation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6303" y="1536700"/>
            <a:ext cx="8345248" cy="5105399"/>
          </a:xfrm>
        </p:spPr>
        <p:txBody>
          <a:bodyPr>
            <a:normAutofit fontScale="62500" lnSpcReduction="20000"/>
          </a:bodyPr>
          <a:lstStyle/>
          <a:p>
            <a:pPr lvl="1">
              <a:buFont typeface="Wingdings" charset="2"/>
              <a:buChar char="ü"/>
            </a:pPr>
            <a:r>
              <a:rPr lang="fr-FR" sz="2700" dirty="0"/>
              <a:t>Type de plaie : </a:t>
            </a:r>
          </a:p>
          <a:p>
            <a:pPr lvl="2">
              <a:buFont typeface="Wingdings" charset="2"/>
              <a:buChar char="ü"/>
            </a:pPr>
            <a:r>
              <a:rPr lang="fr-FR" sz="2500" dirty="0"/>
              <a:t>extension aux tissus sous-cutanés, </a:t>
            </a:r>
          </a:p>
          <a:p>
            <a:pPr lvl="2">
              <a:buFont typeface="Wingdings" charset="2"/>
              <a:buChar char="ü"/>
            </a:pPr>
            <a:r>
              <a:rPr lang="fr-FR" sz="2500" dirty="0" err="1"/>
              <a:t>dermo</a:t>
            </a:r>
            <a:r>
              <a:rPr lang="fr-FR" sz="2500" dirty="0"/>
              <a:t>-hypodermite rapidement progressive, </a:t>
            </a:r>
          </a:p>
          <a:p>
            <a:pPr lvl="2">
              <a:buFont typeface="Wingdings" charset="2"/>
              <a:buChar char="ü"/>
            </a:pPr>
            <a:r>
              <a:rPr lang="fr-FR" sz="2500" dirty="0"/>
              <a:t>collection intra-tissulaire, </a:t>
            </a:r>
          </a:p>
          <a:p>
            <a:pPr lvl="2">
              <a:buFont typeface="Wingdings" charset="2"/>
              <a:buChar char="ü"/>
            </a:pPr>
            <a:r>
              <a:rPr lang="fr-FR" sz="2500" dirty="0"/>
              <a:t>bulles dermiques,</a:t>
            </a:r>
          </a:p>
          <a:p>
            <a:pPr lvl="2">
              <a:buFont typeface="Wingdings" charset="2"/>
              <a:buChar char="ü"/>
            </a:pPr>
            <a:r>
              <a:rPr lang="fr-FR" sz="2500" dirty="0"/>
              <a:t>crépitation à la palpation, </a:t>
            </a:r>
          </a:p>
          <a:p>
            <a:pPr lvl="2">
              <a:buFont typeface="Wingdings" charset="2"/>
              <a:buChar char="ü"/>
            </a:pPr>
            <a:r>
              <a:rPr lang="fr-FR" sz="2500" dirty="0"/>
              <a:t>taches chamois ou bleuâtres d’aspect ecchymotique ou </a:t>
            </a:r>
            <a:r>
              <a:rPr lang="fr-FR" sz="2500" dirty="0" err="1"/>
              <a:t>purpuriques</a:t>
            </a:r>
            <a:r>
              <a:rPr lang="fr-FR" sz="2500" dirty="0"/>
              <a:t>, </a:t>
            </a:r>
          </a:p>
          <a:p>
            <a:pPr lvl="2">
              <a:buFont typeface="Wingdings" charset="2"/>
              <a:buChar char="ü"/>
            </a:pPr>
            <a:r>
              <a:rPr lang="fr-FR" sz="2500" dirty="0"/>
              <a:t>nécrose, </a:t>
            </a:r>
          </a:p>
          <a:p>
            <a:pPr lvl="2">
              <a:buFont typeface="Wingdings" charset="2"/>
              <a:buChar char="ü"/>
            </a:pPr>
            <a:r>
              <a:rPr lang="fr-FR" sz="2700" dirty="0"/>
              <a:t>apparition d’une anesthésie ou d’une douleur localisée</a:t>
            </a:r>
          </a:p>
          <a:p>
            <a:pPr lvl="1">
              <a:buFont typeface="Wingdings" charset="2"/>
              <a:buChar char="ü"/>
            </a:pPr>
            <a:endParaRPr lang="fr-FR" sz="2900" dirty="0"/>
          </a:p>
          <a:p>
            <a:pPr lvl="1">
              <a:buFont typeface="Wingdings" charset="2"/>
              <a:buChar char="ü"/>
            </a:pPr>
            <a:r>
              <a:rPr lang="fr-FR" sz="2700" dirty="0"/>
              <a:t>Signes généraux : Fièvre &gt; 38°C, </a:t>
            </a:r>
            <a:r>
              <a:rPr lang="fr-FR" sz="2700" dirty="0" err="1"/>
              <a:t>qSOFA</a:t>
            </a:r>
            <a:r>
              <a:rPr lang="fr-FR" sz="2700" dirty="0"/>
              <a:t>* ≥ 2 </a:t>
            </a:r>
          </a:p>
          <a:p>
            <a:pPr lvl="1">
              <a:buFont typeface="Wingdings" charset="2"/>
              <a:buChar char="ü"/>
            </a:pPr>
            <a:endParaRPr lang="fr-FR" sz="2700" dirty="0"/>
          </a:p>
          <a:p>
            <a:pPr lvl="1">
              <a:buFont typeface="Wingdings" charset="2"/>
              <a:buChar char="ü"/>
            </a:pPr>
            <a:r>
              <a:rPr lang="fr-FR" sz="2700" dirty="0"/>
              <a:t>Biologie : leucocytes &gt; 12 G/L ou &lt; 4 G/L, déséquilibre glycémique, acidose métabolique, insuffisance rénale aiguë ou aggravation d’une insuffisance rénale chronique, anomalies hydro-électrolytiques</a:t>
            </a:r>
          </a:p>
          <a:p>
            <a:pPr lvl="1">
              <a:buFont typeface="Wingdings" charset="2"/>
              <a:buChar char="ü"/>
            </a:pPr>
            <a:endParaRPr lang="fr-FR" sz="2900" dirty="0"/>
          </a:p>
          <a:p>
            <a:r>
              <a:rPr lang="fr-FR" sz="2600" dirty="0"/>
              <a:t>* PAS </a:t>
            </a:r>
            <a:r>
              <a:rPr lang="fr-FR" sz="2600" u="sng" dirty="0"/>
              <a:t>&lt; </a:t>
            </a:r>
            <a:r>
              <a:rPr lang="fr-FR" sz="2600" dirty="0"/>
              <a:t>10mmHg, altération mentale, fréquence respiratoire </a:t>
            </a:r>
            <a:r>
              <a:rPr lang="fr-FR" sz="2600" u="sng" dirty="0"/>
              <a:t>&gt;</a:t>
            </a:r>
            <a:r>
              <a:rPr lang="fr-FR" sz="2600" dirty="0"/>
              <a:t> 22/min</a:t>
            </a:r>
          </a:p>
        </p:txBody>
      </p:sp>
    </p:spTree>
    <p:extLst>
      <p:ext uri="{BB962C8B-B14F-4D97-AF65-F5344CB8AC3E}">
        <p14:creationId xmlns:p14="http://schemas.microsoft.com/office/powerpoint/2010/main" val="1388928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9789" y="2077374"/>
            <a:ext cx="1713392" cy="1917577"/>
          </a:xfrm>
        </p:spPr>
        <p:txBody>
          <a:bodyPr/>
          <a:lstStyle/>
          <a:p>
            <a:r>
              <a:rPr lang="fr-FR" sz="1800" b="1" dirty="0"/>
              <a:t>Classification de l’IWGDF définissant la présence et la gravité d’une IPPPD</a:t>
            </a:r>
            <a:endParaRPr lang="fr-FR" sz="1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321084"/>
              </p:ext>
            </p:extLst>
          </p:nvPr>
        </p:nvGraphicFramePr>
        <p:xfrm>
          <a:off x="266817" y="107577"/>
          <a:ext cx="6683432" cy="66551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37511">
                  <a:extLst>
                    <a:ext uri="{9D8B030D-6E8A-4147-A177-3AD203B41FA5}">
                      <a16:colId xmlns:a16="http://schemas.microsoft.com/office/drawing/2014/main" val="637156072"/>
                    </a:ext>
                  </a:extLst>
                </a:gridCol>
                <a:gridCol w="1645921">
                  <a:extLst>
                    <a:ext uri="{9D8B030D-6E8A-4147-A177-3AD203B41FA5}">
                      <a16:colId xmlns:a16="http://schemas.microsoft.com/office/drawing/2014/main" val="65774974"/>
                    </a:ext>
                  </a:extLst>
                </a:gridCol>
              </a:tblGrid>
              <a:tr h="3921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Classification clinique de l’infection et définitions	</a:t>
                      </a:r>
                      <a:r>
                        <a:rPr lang="fr-FR" sz="500" dirty="0">
                          <a:effectLst/>
                        </a:rPr>
                        <a:t>	</a:t>
                      </a:r>
                      <a:endParaRPr lang="fr-FR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71" marR="273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Classification de l’IWGDF (grades)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71" marR="27371" marT="0" marB="0"/>
                </a:tc>
                <a:extLst>
                  <a:ext uri="{0D108BD9-81ED-4DB2-BD59-A6C34878D82A}">
                    <a16:rowId xmlns:a16="http://schemas.microsoft.com/office/drawing/2014/main" val="3325041581"/>
                  </a:ext>
                </a:extLst>
              </a:tr>
              <a:tr h="4519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Non infecté</a:t>
                      </a:r>
                      <a:r>
                        <a:rPr lang="fr-FR" sz="1100" baseline="0" dirty="0">
                          <a:effectLst/>
                        </a:rPr>
                        <a:t> : a</a:t>
                      </a:r>
                      <a:r>
                        <a:rPr lang="fr-FR" sz="1100" dirty="0">
                          <a:effectLst/>
                        </a:rPr>
                        <a:t>bsence de symptômes ou de signes généraux ou locaux d’infection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71" marR="273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effectLst/>
                        </a:rPr>
                        <a:t>1 (non infecté)</a:t>
                      </a:r>
                      <a:endParaRPr lang="fr-FR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71" marR="27371" marT="0" marB="0"/>
                </a:tc>
                <a:extLst>
                  <a:ext uri="{0D108BD9-81ED-4DB2-BD59-A6C34878D82A}">
                    <a16:rowId xmlns:a16="http://schemas.microsoft.com/office/drawing/2014/main" val="3665805353"/>
                  </a:ext>
                </a:extLst>
              </a:tr>
              <a:tr h="1680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Infecté</a:t>
                      </a:r>
                      <a:r>
                        <a:rPr lang="fr-FR" sz="1100" baseline="0" dirty="0">
                          <a:effectLst/>
                        </a:rPr>
                        <a:t> : a</a:t>
                      </a:r>
                      <a:r>
                        <a:rPr lang="fr-FR" sz="1100" dirty="0">
                          <a:effectLst/>
                        </a:rPr>
                        <a:t>u moins deux des constatations suivantes 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 err="1">
                          <a:effectLst/>
                        </a:rPr>
                        <a:t>Oedème</a:t>
                      </a:r>
                      <a:r>
                        <a:rPr lang="fr-FR" sz="1100" dirty="0">
                          <a:effectLst/>
                        </a:rPr>
                        <a:t> local ou induration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>
                          <a:effectLst/>
                        </a:rPr>
                        <a:t>Érythème &gt; 0,5 cm</a:t>
                      </a:r>
                      <a:r>
                        <a:rPr lang="fr-FR" sz="1100" baseline="0" dirty="0">
                          <a:effectLst/>
                        </a:rPr>
                        <a:t> </a:t>
                      </a:r>
                      <a:r>
                        <a:rPr lang="fr-FR" sz="1100" dirty="0">
                          <a:effectLst/>
                        </a:rPr>
                        <a:t>autour de la plaie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>
                          <a:effectLst/>
                        </a:rPr>
                        <a:t>Sensibilité ou douleur locale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>
                          <a:effectLst/>
                        </a:rPr>
                        <a:t>Augmentation de la chaleur locale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>
                          <a:effectLst/>
                        </a:rPr>
                        <a:t>Présence de pus</a:t>
                      </a:r>
                    </a:p>
                  </a:txBody>
                  <a:tcPr marL="27371" marR="273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71" marR="27371" marT="0" marB="0"/>
                </a:tc>
                <a:extLst>
                  <a:ext uri="{0D108BD9-81ED-4DB2-BD59-A6C34878D82A}">
                    <a16:rowId xmlns:a16="http://schemas.microsoft.com/office/drawing/2014/main" val="531872850"/>
                  </a:ext>
                </a:extLst>
              </a:tr>
              <a:tr h="8251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Infection locale sans signes généraux 	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>
                          <a:effectLst/>
                        </a:rPr>
                        <a:t>Touchant</a:t>
                      </a:r>
                      <a:r>
                        <a:rPr lang="fr-FR" sz="1100" baseline="0" dirty="0">
                          <a:effectLst/>
                        </a:rPr>
                        <a:t> s</a:t>
                      </a:r>
                      <a:r>
                        <a:rPr lang="fr-FR" sz="1100" dirty="0">
                          <a:effectLst/>
                        </a:rPr>
                        <a:t>eulement la peau ou le tissu sous-cutané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>
                          <a:effectLst/>
                        </a:rPr>
                        <a:t>Et si</a:t>
                      </a:r>
                      <a:r>
                        <a:rPr lang="fr-FR" sz="1100" baseline="0" dirty="0">
                          <a:effectLst/>
                        </a:rPr>
                        <a:t> </a:t>
                      </a:r>
                      <a:r>
                        <a:rPr lang="fr-FR" sz="1100" dirty="0">
                          <a:effectLst/>
                        </a:rPr>
                        <a:t>érythème : taille &lt;</a:t>
                      </a:r>
                      <a:r>
                        <a:rPr lang="fr-FR" sz="1100" baseline="0" dirty="0">
                          <a:effectLst/>
                        </a:rPr>
                        <a:t>  </a:t>
                      </a:r>
                      <a:r>
                        <a:rPr lang="fr-FR" sz="1100" dirty="0">
                          <a:effectLst/>
                        </a:rPr>
                        <a:t>2 cm autour de la plaie</a:t>
                      </a:r>
                    </a:p>
                  </a:txBody>
                  <a:tcPr marL="27371" marR="273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effectLst/>
                        </a:rPr>
                        <a:t>2 (infection légère)</a:t>
                      </a:r>
                      <a:endParaRPr lang="fr-FR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71" marR="27371" marT="0" marB="0"/>
                </a:tc>
                <a:extLst>
                  <a:ext uri="{0D108BD9-81ED-4DB2-BD59-A6C34878D82A}">
                    <a16:rowId xmlns:a16="http://schemas.microsoft.com/office/drawing/2014/main" val="2307418959"/>
                  </a:ext>
                </a:extLst>
              </a:tr>
              <a:tr h="1128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Infection locale sans signes généraux	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>
                          <a:effectLst/>
                        </a:rPr>
                        <a:t>Touchant les structures plus profondes que la peau et</a:t>
                      </a:r>
                      <a:r>
                        <a:rPr lang="fr-FR" sz="1100" baseline="0" dirty="0">
                          <a:effectLst/>
                        </a:rPr>
                        <a:t> </a:t>
                      </a:r>
                      <a:r>
                        <a:rPr lang="fr-FR" sz="1100" dirty="0">
                          <a:effectLst/>
                        </a:rPr>
                        <a:t>les tissus sous-cutanés (tendon, muscle, articulation, os)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Et si</a:t>
                      </a:r>
                      <a:r>
                        <a:rPr lang="fr-FR" sz="1100" baseline="0" dirty="0">
                          <a:effectLst/>
                        </a:rPr>
                        <a:t> </a:t>
                      </a:r>
                      <a:r>
                        <a:rPr lang="fr-FR" sz="1100" dirty="0">
                          <a:effectLst/>
                        </a:rPr>
                        <a:t>érythème : taille ≥ 2 cm autour de la plaie</a:t>
                      </a:r>
                    </a:p>
                  </a:txBody>
                  <a:tcPr marL="27371" marR="273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effectLst/>
                        </a:rPr>
                        <a:t>3 (infection modérée)</a:t>
                      </a:r>
                      <a:endParaRPr lang="fr-FR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71" marR="27371" marT="0" marB="0"/>
                </a:tc>
                <a:extLst>
                  <a:ext uri="{0D108BD9-81ED-4DB2-BD59-A6C34878D82A}">
                    <a16:rowId xmlns:a16="http://schemas.microsoft.com/office/drawing/2014/main" val="3551594690"/>
                  </a:ext>
                </a:extLst>
              </a:tr>
              <a:tr h="1687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1100" dirty="0">
                          <a:effectLst/>
                        </a:rPr>
                        <a:t>Toute infection avec SRIS</a:t>
                      </a:r>
                      <a:r>
                        <a:rPr lang="fr-FR" sz="1100" baseline="0" dirty="0">
                          <a:effectLst/>
                        </a:rPr>
                        <a:t> (</a:t>
                      </a:r>
                      <a:r>
                        <a:rPr lang="fr-FR" sz="1100" dirty="0">
                          <a:effectLst/>
                        </a:rPr>
                        <a:t>syndrome de réponse inflammatoire systémique)</a:t>
                      </a:r>
                      <a:r>
                        <a:rPr lang="fr-FR" sz="1100" baseline="0" dirty="0">
                          <a:effectLst/>
                        </a:rPr>
                        <a:t> : </a:t>
                      </a:r>
                      <a:r>
                        <a:rPr lang="fr-FR" sz="1100" dirty="0">
                          <a:effectLst/>
                        </a:rPr>
                        <a:t>au</a:t>
                      </a:r>
                      <a:r>
                        <a:rPr lang="fr-FR" sz="1100" baseline="0" dirty="0">
                          <a:effectLst/>
                        </a:rPr>
                        <a:t> moins deux des </a:t>
                      </a:r>
                      <a:r>
                        <a:rPr lang="fr-FR" sz="1100" dirty="0">
                          <a:effectLst/>
                        </a:rPr>
                        <a:t>constatations suivantes 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>
                          <a:effectLst/>
                        </a:rPr>
                        <a:t>Température &gt; 38 °C ou &lt; 36 °C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>
                          <a:effectLst/>
                        </a:rPr>
                        <a:t>Fréquence cardiaque &gt; 90 battements/minute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>
                          <a:effectLst/>
                        </a:rPr>
                        <a:t>Fréquence respiratoire &gt; 20 c/min ou PaCO2 &lt; 4,3 kPa (32 mm Hg)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100" dirty="0">
                          <a:effectLst/>
                        </a:rPr>
                        <a:t>Numération des globules blancs &gt; 12 000/mm</a:t>
                      </a:r>
                      <a:r>
                        <a:rPr lang="fr-FR" sz="1100" baseline="30000" dirty="0">
                          <a:effectLst/>
                        </a:rPr>
                        <a:t>3</a:t>
                      </a:r>
                      <a:r>
                        <a:rPr lang="fr-FR" sz="1100" dirty="0">
                          <a:effectLst/>
                        </a:rPr>
                        <a:t> ou &lt; 4 000/mm</a:t>
                      </a:r>
                      <a:r>
                        <a:rPr lang="fr-FR" sz="1100" baseline="30000" dirty="0">
                          <a:effectLst/>
                        </a:rPr>
                        <a:t>3</a:t>
                      </a:r>
                      <a:r>
                        <a:rPr lang="fr-FR" sz="1100" dirty="0">
                          <a:effectLst/>
                        </a:rPr>
                        <a:t> ou présence de plus de 10 % de formes immatures</a:t>
                      </a:r>
                    </a:p>
                  </a:txBody>
                  <a:tcPr marL="27371" marR="273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effectLst/>
                        </a:rPr>
                        <a:t>4 (infection sévère)</a:t>
                      </a:r>
                      <a:endParaRPr lang="fr-FR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71" marR="27371" marT="0" marB="0"/>
                </a:tc>
                <a:extLst>
                  <a:ext uri="{0D108BD9-81ED-4DB2-BD59-A6C34878D82A}">
                    <a16:rowId xmlns:a16="http://schemas.microsoft.com/office/drawing/2014/main" val="556576030"/>
                  </a:ext>
                </a:extLst>
              </a:tr>
              <a:tr h="489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dirty="0">
                          <a:effectLst/>
                        </a:rPr>
                        <a:t>Infection touchant l’os (ostéomyélite)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71" marR="273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effectLst/>
                        </a:rPr>
                        <a:t>Ajouter « (O) » à 3 ou 4</a:t>
                      </a:r>
                      <a:endParaRPr lang="fr-FR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71" marR="27371" marT="0" marB="0"/>
                </a:tc>
                <a:extLst>
                  <a:ext uri="{0D108BD9-81ED-4DB2-BD59-A6C34878D82A}">
                    <a16:rowId xmlns:a16="http://schemas.microsoft.com/office/drawing/2014/main" val="3515479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536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54485"/>
          </a:xfrm>
        </p:spPr>
        <p:txBody>
          <a:bodyPr/>
          <a:lstStyle/>
          <a:p>
            <a:br>
              <a:rPr lang="fr-FR" sz="2400" b="1" dirty="0"/>
            </a:br>
            <a:r>
              <a:rPr lang="fr-FR" sz="2400" b="1" dirty="0"/>
              <a:t>Diagnostic microbiologique et histologique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198485"/>
            <a:ext cx="8042276" cy="50780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u="sng" dirty="0"/>
              <a:t>Il est recommandé : </a:t>
            </a:r>
          </a:p>
          <a:p>
            <a:pPr marL="0" indent="0">
              <a:buNone/>
            </a:pPr>
            <a:endParaRPr lang="fr-FR" sz="1800" u="sng" dirty="0"/>
          </a:p>
          <a:p>
            <a:pPr lvl="1"/>
            <a:r>
              <a:rPr lang="fr-FR" sz="1800" dirty="0"/>
              <a:t>De prélever </a:t>
            </a:r>
            <a:r>
              <a:rPr lang="fr-FR" sz="1800" u="sng" dirty="0"/>
              <a:t>uniquement</a:t>
            </a:r>
            <a:r>
              <a:rPr lang="fr-FR" sz="1800" dirty="0"/>
              <a:t> en présence de signes cliniques évocateurs d’une infection de plaie (grade 2, 3 ou 4) en respectant les modalités de prélèvement suivantes: </a:t>
            </a:r>
          </a:p>
          <a:p>
            <a:pPr lvl="2"/>
            <a:r>
              <a:rPr lang="fr-FR" sz="1600" dirty="0"/>
              <a:t>Débrider avant tout prélèvement</a:t>
            </a:r>
          </a:p>
          <a:p>
            <a:pPr lvl="2"/>
            <a:r>
              <a:rPr lang="fr-FR" sz="1600" dirty="0"/>
              <a:t>En cas d’infection superficielle : prélever par curetage-écouvillonnage</a:t>
            </a:r>
          </a:p>
          <a:p>
            <a:pPr lvl="2"/>
            <a:r>
              <a:rPr lang="fr-FR" sz="1600" dirty="0"/>
              <a:t>En cas d’infection profonde: réaliser une biopsie tissulaire sur le versant cutané des berges de la plaie (punch à biopsie)</a:t>
            </a:r>
          </a:p>
          <a:p>
            <a:pPr lvl="2"/>
            <a:r>
              <a:rPr lang="fr-FR" sz="1600" dirty="0"/>
              <a:t>En cas de collection cutanée ou sous-cutanée: réaliser une aspiration à l’aide d’une aiguille fine ou d’un cathéter long</a:t>
            </a:r>
          </a:p>
          <a:p>
            <a:pPr lvl="1"/>
            <a:r>
              <a:rPr lang="fr-FR" sz="1800" dirty="0"/>
              <a:t>De prélever des hémocultures dans le grade 4</a:t>
            </a:r>
          </a:p>
          <a:p>
            <a:pPr lvl="1"/>
            <a:r>
              <a:rPr lang="fr-FR" sz="1800" dirty="0"/>
              <a:t>D’effectuer une biopsie osseuse en cas de suspicion d’ostéite</a:t>
            </a:r>
          </a:p>
          <a:p>
            <a:pPr marL="349250" lvl="1" indent="0">
              <a:buNone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442090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46848"/>
          </a:xfrm>
        </p:spPr>
        <p:txBody>
          <a:bodyPr/>
          <a:lstStyle/>
          <a:p>
            <a:r>
              <a:rPr lang="fr-FR" sz="2400" b="1" dirty="0"/>
              <a:t>Diagnostic microbiologique et histologique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33491"/>
            <a:ext cx="8042276" cy="43101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u="sng" dirty="0"/>
              <a:t>Il n’est pas recommandé : </a:t>
            </a:r>
          </a:p>
          <a:p>
            <a:endParaRPr lang="fr-FR" sz="1800" u="sng" dirty="0"/>
          </a:p>
          <a:p>
            <a:pPr lvl="1"/>
            <a:r>
              <a:rPr lang="fr-FR" sz="1800" dirty="0"/>
              <a:t>D’inoculer les échantillons liquides dans des flacons d’hémoculture (résultat ininterprétable)</a:t>
            </a:r>
          </a:p>
          <a:p>
            <a:pPr lvl="1"/>
            <a:r>
              <a:rPr lang="fr-FR" sz="1800" dirty="0"/>
              <a:t>De prélever par écouvillonnage superficiel de la plaie</a:t>
            </a:r>
          </a:p>
          <a:p>
            <a:pPr lvl="1"/>
            <a:r>
              <a:rPr lang="fr-FR" sz="1800" dirty="0"/>
              <a:t>D’utiliser, en première intention, des techniques de biologie moléculaire pour identifier des pathogènes à partir des prélèvements </a:t>
            </a:r>
          </a:p>
          <a:p>
            <a:pPr lvl="1"/>
            <a:r>
              <a:rPr lang="fr-FR" sz="1800" dirty="0"/>
              <a:t>D’adresser des prélèvements pour analyse anatomo-pathologique des biopsies osseuses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0082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0"/>
            <a:ext cx="8042276" cy="594789"/>
          </a:xfrm>
        </p:spPr>
        <p:txBody>
          <a:bodyPr/>
          <a:lstStyle/>
          <a:p>
            <a:r>
              <a:rPr lang="fr-FR" sz="2400" b="1" dirty="0"/>
              <a:t>Diagnostic microbiologique</a:t>
            </a:r>
            <a:endParaRPr lang="fr-FR" sz="24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2413" y="594789"/>
            <a:ext cx="4896000" cy="617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0390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517</TotalTime>
  <Words>3158</Words>
  <Application>Microsoft Office PowerPoint</Application>
  <PresentationFormat>Affichage à l'écran (4:3)</PresentationFormat>
  <Paragraphs>434</Paragraphs>
  <Slides>30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9" baseType="lpstr">
      <vt:lpstr>MS PGothic</vt:lpstr>
      <vt:lpstr>Arial Narrow</vt:lpstr>
      <vt:lpstr>Calibri</vt:lpstr>
      <vt:lpstr>News Gothic MT</vt:lpstr>
      <vt:lpstr>News Gothic MT (Corps)</vt:lpstr>
      <vt:lpstr>Symbol</vt:lpstr>
      <vt:lpstr>Wingdings</vt:lpstr>
      <vt:lpstr>Wingdings 2</vt:lpstr>
      <vt:lpstr>Brise</vt:lpstr>
      <vt:lpstr>     Recommandations de pratique clinique pour le diagnostic et la prise en charge infectiologique des infections de plaie du pied chez les patients diabétiques (IPPPD )  Recommandations SPILF 2023</vt:lpstr>
      <vt:lpstr>Méthode </vt:lpstr>
      <vt:lpstr>Les éléments cliniques évocateurs d’une IPPPD :</vt:lpstr>
      <vt:lpstr>         Les éléments évoquant une ostéite devant une plaie du pied chez un patient diabétique (OPPD) sont :</vt:lpstr>
      <vt:lpstr>Signes de gravité nécessitant une hospitalisation</vt:lpstr>
      <vt:lpstr>Classification de l’IWGDF définissant la présence et la gravité d’une IPPPD</vt:lpstr>
      <vt:lpstr> Diagnostic microbiologique et histologique</vt:lpstr>
      <vt:lpstr>Diagnostic microbiologique et histologique</vt:lpstr>
      <vt:lpstr>Diagnostic microbiologique</vt:lpstr>
      <vt:lpstr>Démarche diagnostique d’une OPPD</vt:lpstr>
      <vt:lpstr>Antibiothérapie</vt:lpstr>
      <vt:lpstr>Antibiothérapie probabiliste :  quels pathogènes cibler?</vt:lpstr>
      <vt:lpstr>Antibiothérapie probabiliste IPPPD grade 2 et 3</vt:lpstr>
      <vt:lpstr>Antibiothérapie probabiliste  IPPPD grade 4 sans sepsis ni choc septique</vt:lpstr>
      <vt:lpstr>Antibiothérapie probabiliste  IPPPD grade 4 avec sepsis ou choc septique</vt:lpstr>
      <vt:lpstr>Réévaluation des patients</vt:lpstr>
      <vt:lpstr>Traitement chirurgical</vt:lpstr>
      <vt:lpstr>Cas particulier de l’amputation</vt:lpstr>
      <vt:lpstr>Démarche thérapeutique devant une IPPPD</vt:lpstr>
      <vt:lpstr>Prise en charge médico-chirurgicale</vt:lpstr>
      <vt:lpstr>Antibiothérapie des infections de la peau et  des tissus mous  à cocci à Gram positif  </vt:lpstr>
      <vt:lpstr>Antibiothérapie des infections ostéo-articulaires à cocci à Gram positif </vt:lpstr>
      <vt:lpstr> Antibiothérapie des infections de la peau                    et des tissus mous à bacilles à Gram négatif  </vt:lpstr>
      <vt:lpstr>Antibiothérapie des infections ostéo-articulaires  à bacilles à Gram négatif</vt:lpstr>
      <vt:lpstr>Infection à P. aeruginosa</vt:lpstr>
      <vt:lpstr> Posologie des antibiotiques</vt:lpstr>
      <vt:lpstr> Posologie des antibiotiques</vt:lpstr>
      <vt:lpstr>Place des nouveaux antibiotiques   </vt:lpstr>
      <vt:lpstr>Durée de l’antibiothérapie</vt:lpstr>
      <vt:lpstr>Suivi des patients diabétiques avec IPPPD</vt:lpstr>
    </vt:vector>
  </TitlesOfParts>
  <Company>ARREPI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205</cp:revision>
  <dcterms:created xsi:type="dcterms:W3CDTF">2013-04-22T14:21:17Z</dcterms:created>
  <dcterms:modified xsi:type="dcterms:W3CDTF">2026-03-20T09:02:26Z</dcterms:modified>
</cp:coreProperties>
</file>