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50" r:id="rId1"/>
  </p:sldMasterIdLst>
  <p:notesMasterIdLst>
    <p:notesMasterId r:id="rId27"/>
  </p:notesMasterIdLst>
  <p:sldIdLst>
    <p:sldId id="344" r:id="rId2"/>
    <p:sldId id="394" r:id="rId3"/>
    <p:sldId id="432" r:id="rId4"/>
    <p:sldId id="456" r:id="rId5"/>
    <p:sldId id="457" r:id="rId6"/>
    <p:sldId id="458" r:id="rId7"/>
    <p:sldId id="459" r:id="rId8"/>
    <p:sldId id="477" r:id="rId9"/>
    <p:sldId id="460" r:id="rId10"/>
    <p:sldId id="461" r:id="rId11"/>
    <p:sldId id="478" r:id="rId12"/>
    <p:sldId id="462" r:id="rId13"/>
    <p:sldId id="463" r:id="rId14"/>
    <p:sldId id="473" r:id="rId15"/>
    <p:sldId id="470" r:id="rId16"/>
    <p:sldId id="487" r:id="rId17"/>
    <p:sldId id="482" r:id="rId18"/>
    <p:sldId id="483" r:id="rId19"/>
    <p:sldId id="493" r:id="rId20"/>
    <p:sldId id="494" r:id="rId21"/>
    <p:sldId id="492" r:id="rId22"/>
    <p:sldId id="465" r:id="rId23"/>
    <p:sldId id="474" r:id="rId24"/>
    <p:sldId id="475" r:id="rId25"/>
    <p:sldId id="484" r:id="rId26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tienne canoui" initials="ec" lastIdx="24" clrIdx="0"/>
  <p:cmAuthor id="1" name="Pierre FILLATRE" initials="PF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C7CCCC"/>
    <a:srgbClr val="C7CACB"/>
    <a:srgbClr val="E7F6EF"/>
    <a:srgbClr val="C6CBCB"/>
    <a:srgbClr val="0E6E54"/>
    <a:srgbClr val="C6CACA"/>
    <a:srgbClr val="B2BEC2"/>
    <a:srgbClr val="16B185"/>
    <a:srgbClr val="206E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 autoAdjust="0"/>
    <p:restoredTop sz="97320" autoAdjust="0"/>
  </p:normalViewPr>
  <p:slideViewPr>
    <p:cSldViewPr>
      <p:cViewPr varScale="1">
        <p:scale>
          <a:sx n="56" d="100"/>
          <a:sy n="56" d="100"/>
        </p:scale>
        <p:origin x="1284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1028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433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985687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ＭＳ Ｐゴシック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E789BC-9E0B-C94E-996B-461B59AA959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385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16108E-DB4E-A143-A24A-41A0EABCA90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606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459A91-FCAC-BB40-B895-BC1CB962A75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646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870EF-39B5-2D49-AA45-B18CE9DE3A4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7999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CB8119-C3F6-E147-93D6-A1D889298B4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195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3F1EE-67E2-F948-B1C5-461583D8E16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556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532096-573E-384A-99FD-FA9A6B957E2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09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0253B-EEA1-A74B-B1B8-9594509F4C6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64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981896-94DB-DB49-921E-BC297BC7CBB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598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490127-B64F-5748-8885-3061579435A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6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10E0E3-A166-E847-AAD5-86FF105D9B8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68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265113" y="6229350"/>
            <a:ext cx="48387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12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7EAECD5D-3707-0049-9D05-3FD664DFCA5B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abxbmi.com/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ctrTitle"/>
          </p:nvPr>
        </p:nvSpPr>
        <p:spPr>
          <a:xfrm>
            <a:off x="777764" y="2348880"/>
            <a:ext cx="7826684" cy="2403475"/>
          </a:xfrm>
        </p:spPr>
        <p:txBody>
          <a:bodyPr/>
          <a:lstStyle/>
          <a:p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r>
              <a:rPr lang="en-US" sz="3200" b="1" dirty="0"/>
              <a:t>Diagnostic et </a:t>
            </a:r>
            <a:r>
              <a:rPr lang="en-US" sz="3200" b="1" dirty="0" err="1"/>
              <a:t>traitement</a:t>
            </a:r>
            <a:r>
              <a:rPr lang="en-US" sz="3200" b="1" dirty="0"/>
              <a:t> des infections disco-</a:t>
            </a:r>
            <a:r>
              <a:rPr lang="en-US" sz="3200" b="1" dirty="0" err="1"/>
              <a:t>vertébrales</a:t>
            </a:r>
            <a:r>
              <a:rPr lang="en-US" sz="3200" b="1" dirty="0"/>
              <a:t> (IDV) de </a:t>
            </a:r>
            <a:r>
              <a:rPr lang="en-US" sz="3200" b="1" dirty="0" err="1"/>
              <a:t>l’adulte</a:t>
            </a:r>
            <a:br>
              <a:rPr lang="en-US" sz="3200" b="1" dirty="0"/>
            </a:br>
            <a:r>
              <a:rPr lang="en-US" sz="3200" b="1" dirty="0"/>
              <a:t> SPILF 2022</a:t>
            </a: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r>
              <a:rPr lang="en-US" sz="3200" dirty="0" err="1">
                <a:latin typeface="News Gothic MT" charset="0"/>
                <a:ea typeface="ＭＳ Ｐゴシック" charset="0"/>
              </a:rPr>
              <a:t>Mise</a:t>
            </a:r>
            <a:r>
              <a:rPr lang="en-US" sz="3200" dirty="0">
                <a:latin typeface="News Gothic MT" charset="0"/>
                <a:ea typeface="ＭＳ Ｐゴシック" charset="0"/>
              </a:rPr>
              <a:t> à jour des RPC SPILF 2007</a:t>
            </a:r>
            <a:br>
              <a:rPr lang="en-US" sz="3200" b="1" dirty="0">
                <a:latin typeface="News Gothic MT" charset="0"/>
                <a:ea typeface="ＭＳ Ｐゴシック" charset="0"/>
              </a:rPr>
            </a:br>
            <a:endParaRPr lang="fr-FR" sz="3200" b="1" dirty="0">
              <a:latin typeface="News Gothic MT" charset="0"/>
              <a:ea typeface="ＭＳ Ｐゴシック" charset="0"/>
            </a:endParaRPr>
          </a:p>
        </p:txBody>
      </p:sp>
      <p:sp>
        <p:nvSpPr>
          <p:cNvPr id="12291" name="Sous-titre 2"/>
          <p:cNvSpPr>
            <a:spLocks noGrp="1"/>
          </p:cNvSpPr>
          <p:nvPr>
            <p:ph type="subTitle" idx="1"/>
          </p:nvPr>
        </p:nvSpPr>
        <p:spPr>
          <a:xfrm>
            <a:off x="1403648" y="5013176"/>
            <a:ext cx="6400800" cy="864096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dirty="0">
                <a:solidFill>
                  <a:srgbClr val="898989"/>
                </a:solidFill>
                <a:latin typeface="News Gothic MT" charset="0"/>
                <a:ea typeface="ＭＳ Ｐゴシック" charset="0"/>
              </a:rPr>
              <a:t>Jeu de diapositives réalisées par le comité des référentiels de la SPILF </a:t>
            </a:r>
            <a:r>
              <a:rPr lang="fr-FR">
                <a:solidFill>
                  <a:srgbClr val="898989"/>
                </a:solidFill>
                <a:latin typeface="News Gothic MT" charset="0"/>
                <a:ea typeface="ＭＳ Ｐゴシック" charset="0"/>
              </a:rPr>
              <a:t>le 19/04/2023</a:t>
            </a:r>
            <a:endParaRPr lang="fr-FR" dirty="0">
              <a:solidFill>
                <a:srgbClr val="898989"/>
              </a:solidFill>
              <a:latin typeface="News Gothic MT" charset="0"/>
              <a:ea typeface="ＭＳ Ｐゴシック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827584" y="1340768"/>
            <a:ext cx="7776864" cy="3240360"/>
          </a:xfrm>
          <a:prstGeom prst="rect">
            <a:avLst/>
          </a:prstGeom>
          <a:noFill/>
          <a:ln w="9525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fr-FR"/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8C742A8F-522C-A5D8-0724-65BA61BCFF6D}"/>
              </a:ext>
            </a:extLst>
          </p:cNvPr>
          <p:cNvGrpSpPr/>
          <p:nvPr/>
        </p:nvGrpSpPr>
        <p:grpSpPr>
          <a:xfrm>
            <a:off x="0" y="-1"/>
            <a:ext cx="9144000" cy="1205713"/>
            <a:chOff x="0" y="-1"/>
            <a:chExt cx="9144000" cy="120571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49691EE-AA6A-8CC8-70DE-4AA8D90F5D80}"/>
                </a:ext>
              </a:extLst>
            </p:cNvPr>
            <p:cNvSpPr/>
            <p:nvPr userDrawn="1"/>
          </p:nvSpPr>
          <p:spPr>
            <a:xfrm>
              <a:off x="7601594" y="-1"/>
              <a:ext cx="1542406" cy="1205713"/>
            </a:xfrm>
            <a:prstGeom prst="rect">
              <a:avLst/>
            </a:prstGeom>
            <a:solidFill>
              <a:srgbClr val="FAFEFF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7346859-DC2C-3425-6540-81EE3DE8CD91}"/>
                </a:ext>
              </a:extLst>
            </p:cNvPr>
            <p:cNvSpPr/>
            <p:nvPr userDrawn="1"/>
          </p:nvSpPr>
          <p:spPr>
            <a:xfrm>
              <a:off x="0" y="0"/>
              <a:ext cx="9144000" cy="275129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</a:ln>
            <a:effectLst>
              <a:outerShdw blurRad="63500" dist="25400" dir="5400000" sx="101000" sy="101000" rotWithShape="0">
                <a:srgbClr val="000000">
                  <a:alpha val="40000"/>
                </a:srgbClr>
              </a:outerShdw>
            </a:effectLst>
          </p:spPr>
          <p:txBody>
            <a:bodyPr rtlCol="0" anchor="ctr"/>
            <a:lstStyle/>
            <a:p>
              <a:pPr marL="2160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Document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potentiellement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obsolète.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Consultez l'application smartphone pour la dernière mise à jour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.</a:t>
              </a:r>
            </a:p>
          </p:txBody>
        </p:sp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0CC98688-B7A5-D7EA-0B79-3EFAE76A2E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643" y="64734"/>
              <a:ext cx="1076241" cy="107624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6803" y="980728"/>
            <a:ext cx="896969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Il est recommandé :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pPr marL="630238" lvl="1" indent="-185738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De réaliser une </a:t>
            </a:r>
            <a:r>
              <a:rPr lang="fr-FR" b="1" dirty="0">
                <a:solidFill>
                  <a:schemeClr val="tx1"/>
                </a:solidFill>
              </a:rPr>
              <a:t>biopsie disco-vertébrale </a:t>
            </a:r>
            <a:r>
              <a:rPr lang="fr-FR" dirty="0">
                <a:solidFill>
                  <a:schemeClr val="tx1"/>
                </a:solidFill>
              </a:rPr>
              <a:t>(BDV) en l’absence de documentation bactériologique.</a:t>
            </a:r>
          </a:p>
          <a:p>
            <a:pPr marL="630238" lvl="1" indent="-185738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630238" lvl="1" indent="-185738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D’arrêter toute antibiothérapie idéalement</a:t>
            </a:r>
            <a:r>
              <a:rPr lang="fr-FR" b="1" dirty="0">
                <a:solidFill>
                  <a:schemeClr val="tx1"/>
                </a:solidFill>
              </a:rPr>
              <a:t> 14 j </a:t>
            </a:r>
            <a:r>
              <a:rPr lang="fr-FR" dirty="0">
                <a:solidFill>
                  <a:schemeClr val="tx1"/>
                </a:solidFill>
              </a:rPr>
              <a:t>avant la BDV (hors urgence).</a:t>
            </a:r>
          </a:p>
          <a:p>
            <a:pPr marL="444500" lvl="1" indent="0"/>
            <a:endParaRPr lang="fr-FR" dirty="0">
              <a:solidFill>
                <a:schemeClr val="tx1"/>
              </a:solidFill>
            </a:endParaRPr>
          </a:p>
          <a:p>
            <a:pPr marL="630238" lvl="1" indent="-185738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D'effectuer des recherches microbiologiques par des </a:t>
            </a:r>
            <a:r>
              <a:rPr lang="fr-FR" b="1" dirty="0">
                <a:solidFill>
                  <a:schemeClr val="tx1"/>
                </a:solidFill>
              </a:rPr>
              <a:t>techniques de biologie moléculaire et des sérologies </a:t>
            </a:r>
            <a:r>
              <a:rPr lang="fr-FR" dirty="0">
                <a:solidFill>
                  <a:schemeClr val="tx1"/>
                </a:solidFill>
              </a:rPr>
              <a:t>en fonction du contexte clinique (</a:t>
            </a:r>
            <a:r>
              <a:rPr lang="en-US" i="1" dirty="0">
                <a:solidFill>
                  <a:schemeClr val="tx1"/>
                </a:solidFill>
              </a:rPr>
              <a:t>Coxiella, Bartonella, Brucella, </a:t>
            </a:r>
            <a:r>
              <a:rPr lang="en-US" i="1" dirty="0" err="1">
                <a:solidFill>
                  <a:schemeClr val="tx1"/>
                </a:solidFill>
              </a:rPr>
              <a:t>Tropheryma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whipplei</a:t>
            </a:r>
            <a:r>
              <a:rPr lang="en-US" i="1" dirty="0">
                <a:solidFill>
                  <a:schemeClr val="tx1"/>
                </a:solidFill>
              </a:rPr>
              <a:t>…)</a:t>
            </a:r>
          </a:p>
          <a:p>
            <a:pPr marL="444500" lvl="1" indent="0"/>
            <a:r>
              <a:rPr lang="en-US" i="1" dirty="0">
                <a:solidFill>
                  <a:schemeClr val="tx1"/>
                </a:solidFill>
              </a:rPr>
              <a:t>	 </a:t>
            </a:r>
          </a:p>
          <a:p>
            <a:pPr marL="630238" lvl="1" indent="-185738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En cas de suspicion de tuberculose rachidienne </a:t>
            </a:r>
          </a:p>
          <a:p>
            <a:pPr marL="1030288" lvl="2" indent="-185738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Réaliser des prélèvements moins invasifs (respiratoires ou ganglionnaires) avant la BDV.                            </a:t>
            </a:r>
          </a:p>
          <a:p>
            <a:pPr marL="1030288" lvl="2" indent="-185738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Si BDV à examen direct négatif, faire une PCR spécifique. </a:t>
            </a:r>
          </a:p>
          <a:p>
            <a:pPr marL="630238" lvl="1" indent="-185738">
              <a:buFont typeface="Arial" panose="020B0604020202020204" pitchFamily="34" charset="0"/>
              <a:buChar char="•"/>
            </a:pPr>
            <a:endParaRPr lang="fr-FR" b="1" dirty="0">
              <a:solidFill>
                <a:schemeClr val="tx1"/>
              </a:solidFill>
            </a:endParaRPr>
          </a:p>
          <a:p>
            <a:pPr marL="630238" lvl="1" indent="-185738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D’envisager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b="1" dirty="0">
                <a:solidFill>
                  <a:schemeClr val="tx1"/>
                </a:solidFill>
              </a:rPr>
              <a:t>une deuxième BDV </a:t>
            </a:r>
            <a:r>
              <a:rPr lang="fr-FR" dirty="0">
                <a:solidFill>
                  <a:schemeClr val="tx1"/>
                </a:solidFill>
              </a:rPr>
              <a:t>si les recherches microbiologiques sont négatives.</a:t>
            </a:r>
          </a:p>
          <a:p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78647" y="79248"/>
            <a:ext cx="86764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IDV à hémocultures négatives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  <p:sp>
        <p:nvSpPr>
          <p:cNvPr id="5" name="Espace réservé du pied de page 1"/>
          <p:cNvSpPr txBox="1">
            <a:spLocks/>
          </p:cNvSpPr>
          <p:nvPr/>
        </p:nvSpPr>
        <p:spPr bwMode="auto">
          <a:xfrm>
            <a:off x="214282" y="6400800"/>
            <a:ext cx="48387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defTabSz="449263" rtl="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1200" kern="1200">
                <a:solidFill>
                  <a:srgbClr val="FFFFFF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/>
              <a:t>Synthèse réalisée par la  SPILF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" y="1844824"/>
            <a:ext cx="9001156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lvl="1" indent="-184150">
              <a:buFont typeface="Arial" panose="020B0604020202020204" pitchFamily="34" charset="0"/>
              <a:buChar char="•"/>
              <a:tabLst>
                <a:tab pos="630238" algn="l"/>
              </a:tabLst>
            </a:pPr>
            <a:r>
              <a:rPr lang="fr-FR" dirty="0">
                <a:solidFill>
                  <a:schemeClr val="tx1"/>
                </a:solidFill>
              </a:rPr>
              <a:t>Dans une premier temps, ponction d'un </a:t>
            </a:r>
            <a:r>
              <a:rPr lang="fr-FR" b="1" dirty="0">
                <a:solidFill>
                  <a:schemeClr val="tx1"/>
                </a:solidFill>
              </a:rPr>
              <a:t>abcès </a:t>
            </a:r>
            <a:r>
              <a:rPr lang="fr-FR" b="1" dirty="0" err="1">
                <a:solidFill>
                  <a:schemeClr val="tx1"/>
                </a:solidFill>
              </a:rPr>
              <a:t>périvertébral</a:t>
            </a:r>
            <a:r>
              <a:rPr lang="fr-FR" b="1" dirty="0">
                <a:solidFill>
                  <a:schemeClr val="tx1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(ou d'une collection liquidienne): 1 tube stérile + ensemencement de 2 flacons d’hémocultures.</a:t>
            </a:r>
          </a:p>
          <a:p>
            <a:pPr marL="444500" lvl="1" indent="0">
              <a:tabLst>
                <a:tab pos="630238" algn="l"/>
              </a:tabLst>
            </a:pPr>
            <a:endParaRPr lang="fr-FR" dirty="0">
              <a:solidFill>
                <a:schemeClr val="tx1"/>
              </a:solidFill>
            </a:endParaRPr>
          </a:p>
          <a:p>
            <a:pPr marL="628650" lvl="1" indent="-184150">
              <a:buFont typeface="Arial" panose="020B0604020202020204" pitchFamily="34" charset="0"/>
              <a:buChar char="•"/>
              <a:tabLst>
                <a:tab pos="630238" algn="l"/>
              </a:tabLst>
            </a:pPr>
            <a:r>
              <a:rPr lang="fr-FR" b="1" dirty="0">
                <a:solidFill>
                  <a:schemeClr val="tx1"/>
                </a:solidFill>
              </a:rPr>
              <a:t>Biopsies de volume suffisant : </a:t>
            </a:r>
            <a:r>
              <a:rPr lang="fr-FR" dirty="0">
                <a:solidFill>
                  <a:schemeClr val="tx1"/>
                </a:solidFill>
              </a:rPr>
              <a:t>parties molles para-vertébrales inflammatoires, du disque et du plateau vertébral, </a:t>
            </a:r>
            <a:r>
              <a:rPr lang="fr-FR" b="1" dirty="0">
                <a:solidFill>
                  <a:schemeClr val="tx1"/>
                </a:solidFill>
              </a:rPr>
              <a:t>idéalement 5 BDV </a:t>
            </a:r>
            <a:r>
              <a:rPr lang="fr-FR" dirty="0">
                <a:solidFill>
                  <a:schemeClr val="tx1"/>
                </a:solidFill>
              </a:rPr>
              <a:t>:</a:t>
            </a:r>
          </a:p>
          <a:p>
            <a:pPr marL="628650" lvl="1" indent="-184150">
              <a:buFont typeface="Arial" panose="020B0604020202020204" pitchFamily="34" charset="0"/>
              <a:buChar char="•"/>
              <a:tabLst>
                <a:tab pos="630238" algn="l"/>
              </a:tabLst>
            </a:pPr>
            <a:endParaRPr lang="fr-FR" dirty="0">
              <a:solidFill>
                <a:schemeClr val="tx1"/>
              </a:solidFill>
            </a:endParaRPr>
          </a:p>
          <a:p>
            <a:pPr marL="1085850" lvl="3" indent="-184150">
              <a:buFont typeface="Arial" panose="020B0604020202020204" pitchFamily="34" charset="0"/>
              <a:buChar char="•"/>
              <a:tabLst>
                <a:tab pos="630238" algn="l"/>
              </a:tabLst>
            </a:pPr>
            <a:r>
              <a:rPr lang="fr-FR" b="1" dirty="0">
                <a:solidFill>
                  <a:schemeClr val="tx1"/>
                </a:solidFill>
              </a:rPr>
              <a:t>Bactériologie standard x 3 </a:t>
            </a:r>
            <a:r>
              <a:rPr lang="fr-FR" dirty="0">
                <a:solidFill>
                  <a:schemeClr val="tx1"/>
                </a:solidFill>
              </a:rPr>
              <a:t>(dont 1 pour la biologie moléculaire si culture négative)</a:t>
            </a:r>
          </a:p>
          <a:p>
            <a:pPr marL="1085850" lvl="3" indent="-184150">
              <a:buFont typeface="Arial" panose="020B0604020202020204" pitchFamily="34" charset="0"/>
              <a:buChar char="•"/>
              <a:tabLst>
                <a:tab pos="630238" algn="l"/>
              </a:tabLst>
            </a:pPr>
            <a:r>
              <a:rPr lang="fr-FR" b="1" dirty="0">
                <a:solidFill>
                  <a:schemeClr val="tx1"/>
                </a:solidFill>
              </a:rPr>
              <a:t>Mycobactériologie et/ ou mycologie  x 1</a:t>
            </a:r>
          </a:p>
          <a:p>
            <a:pPr marL="1085850" lvl="3" indent="-184150">
              <a:buFont typeface="Arial" panose="020B0604020202020204" pitchFamily="34" charset="0"/>
              <a:buChar char="•"/>
              <a:tabLst>
                <a:tab pos="630238" algn="l"/>
              </a:tabLst>
            </a:pPr>
            <a:r>
              <a:rPr lang="fr-FR" b="1" dirty="0">
                <a:solidFill>
                  <a:schemeClr val="tx1"/>
                </a:solidFill>
              </a:rPr>
              <a:t>Anatomopathologie x 1.</a:t>
            </a:r>
          </a:p>
          <a:p>
            <a:pPr marL="1085850" lvl="3" indent="-184150">
              <a:buFont typeface="Arial" panose="020B0604020202020204" pitchFamily="34" charset="0"/>
              <a:buChar char="•"/>
              <a:tabLst>
                <a:tab pos="630238" algn="l"/>
              </a:tabLst>
            </a:pPr>
            <a:endParaRPr lang="fr-FR" b="1" dirty="0">
              <a:solidFill>
                <a:schemeClr val="tx1"/>
              </a:solidFill>
            </a:endParaRPr>
          </a:p>
          <a:p>
            <a:pPr marL="628650" lvl="1" indent="-184150">
              <a:buFont typeface="Arial" panose="020B0604020202020204" pitchFamily="34" charset="0"/>
              <a:buChar char="•"/>
              <a:tabLst>
                <a:tab pos="630238" algn="l"/>
              </a:tabLst>
            </a:pPr>
            <a:r>
              <a:rPr lang="fr-FR" dirty="0">
                <a:solidFill>
                  <a:schemeClr val="tx1"/>
                </a:solidFill>
              </a:rPr>
              <a:t>Les hémocultures </a:t>
            </a:r>
            <a:r>
              <a:rPr lang="fr-FR" b="1" dirty="0">
                <a:solidFill>
                  <a:schemeClr val="tx1"/>
                </a:solidFill>
              </a:rPr>
              <a:t>systématiques</a:t>
            </a:r>
            <a:r>
              <a:rPr lang="fr-FR" dirty="0">
                <a:solidFill>
                  <a:schemeClr val="tx1"/>
                </a:solidFill>
              </a:rPr>
              <a:t> après BDV n’améliorent pas les performances diagnostiques.</a:t>
            </a:r>
          </a:p>
          <a:p>
            <a:pPr marL="628650" lvl="1" indent="-184150">
              <a:tabLst>
                <a:tab pos="630238" algn="l"/>
              </a:tabLst>
            </a:pPr>
            <a:endParaRPr lang="fr-FR" sz="1600" b="1" dirty="0">
              <a:solidFill>
                <a:schemeClr val="tx1"/>
              </a:solidFill>
            </a:endParaRPr>
          </a:p>
        </p:txBody>
      </p:sp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11260" y="404664"/>
            <a:ext cx="86764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Ponction Biopsie Disco-Vertébrale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740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-1" y="6398096"/>
            <a:ext cx="2118132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2123728" y="116632"/>
            <a:ext cx="1440160" cy="42862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IDV en IRM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367644" y="836712"/>
            <a:ext cx="2952328" cy="122413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Hemocultures</a:t>
            </a:r>
            <a:r>
              <a:rPr kumimoji="0" 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 (4 flacons)</a:t>
            </a:r>
          </a:p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fr-FR" dirty="0">
                <a:solidFill>
                  <a:schemeClr val="tx1"/>
                </a:solidFill>
                <a:ea typeface="ＭＳ Ｐゴシック" pitchFamily="32" charset="-128"/>
              </a:rPr>
              <a:t>+/- sérologies en fonction du contexte (</a:t>
            </a:r>
            <a:r>
              <a:rPr lang="fr-FR" i="1" dirty="0" err="1">
                <a:solidFill>
                  <a:schemeClr val="tx1"/>
                </a:solidFill>
                <a:ea typeface="ＭＳ Ｐゴシック" pitchFamily="32" charset="-128"/>
              </a:rPr>
              <a:t>Coxiella</a:t>
            </a:r>
            <a:r>
              <a:rPr lang="fr-FR" i="1" dirty="0">
                <a:solidFill>
                  <a:schemeClr val="tx1"/>
                </a:solidFill>
                <a:ea typeface="ＭＳ Ｐゴシック" pitchFamily="32" charset="-128"/>
              </a:rPr>
              <a:t>, </a:t>
            </a:r>
            <a:r>
              <a:rPr lang="fr-FR" i="1" dirty="0" err="1">
                <a:solidFill>
                  <a:schemeClr val="tx1"/>
                </a:solidFill>
                <a:ea typeface="ＭＳ Ｐゴシック" pitchFamily="32" charset="-128"/>
              </a:rPr>
              <a:t>Bartonella</a:t>
            </a:r>
            <a:r>
              <a:rPr lang="fr-FR" i="1" dirty="0">
                <a:solidFill>
                  <a:schemeClr val="tx1"/>
                </a:solidFill>
                <a:ea typeface="ＭＳ Ｐゴシック" pitchFamily="32" charset="-128"/>
              </a:rPr>
              <a:t>, Brucella</a:t>
            </a:r>
            <a:r>
              <a:rPr lang="fr-FR" dirty="0">
                <a:solidFill>
                  <a:schemeClr val="tx1"/>
                </a:solidFill>
                <a:ea typeface="ＭＳ Ｐゴシック" pitchFamily="32" charset="-128"/>
              </a:rPr>
              <a:t>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55890" y="1109121"/>
            <a:ext cx="2520280" cy="68236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fr-FR" dirty="0">
                <a:solidFill>
                  <a:schemeClr val="tx1"/>
                </a:solidFill>
                <a:ea typeface="ＭＳ Ｐゴシック" pitchFamily="32" charset="-128"/>
              </a:rPr>
              <a:t>Pas de BDV</a:t>
            </a:r>
          </a:p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Débuter ATB adaptés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9" name="Hexagone 8"/>
          <p:cNvSpPr/>
          <p:nvPr/>
        </p:nvSpPr>
        <p:spPr bwMode="auto">
          <a:xfrm>
            <a:off x="707697" y="2420888"/>
            <a:ext cx="4272222" cy="500066"/>
          </a:xfrm>
          <a:prstGeom prst="hexagon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buClr>
                <a:srgbClr val="000000"/>
              </a:buClr>
              <a:buSzPct val="100000"/>
            </a:pPr>
            <a:r>
              <a:rPr lang="fr-FR" dirty="0">
                <a:solidFill>
                  <a:schemeClr val="tx1"/>
                </a:solidFill>
                <a:latin typeface="Arial" charset="0"/>
                <a:ea typeface="ＭＳ Ｐゴシック" pitchFamily="32" charset="-128"/>
                <a:cs typeface="ＭＳ Ｐゴシック" charset="0"/>
              </a:rPr>
              <a:t>Abcès </a:t>
            </a:r>
            <a:r>
              <a:rPr lang="fr-FR" dirty="0" err="1">
                <a:solidFill>
                  <a:schemeClr val="tx1"/>
                </a:solidFill>
                <a:latin typeface="Arial" charset="0"/>
                <a:ea typeface="ＭＳ Ｐゴシック" pitchFamily="32" charset="-128"/>
                <a:cs typeface="ＭＳ Ｐゴシック" charset="0"/>
              </a:rPr>
              <a:t>périvertébral</a:t>
            </a:r>
            <a:r>
              <a:rPr lang="fr-FR" dirty="0">
                <a:solidFill>
                  <a:schemeClr val="tx1"/>
                </a:solidFill>
                <a:latin typeface="Arial" charset="0"/>
                <a:ea typeface="ＭＳ Ｐゴシック" pitchFamily="32" charset="-128"/>
                <a:cs typeface="ＭＳ Ｐゴシック" charset="0"/>
              </a:rPr>
              <a:t> accessible?</a:t>
            </a:r>
            <a:endParaRPr lang="en-US" dirty="0">
              <a:solidFill>
                <a:schemeClr val="tx1"/>
              </a:solidFill>
              <a:latin typeface="Arial" charset="0"/>
              <a:ea typeface="ＭＳ Ｐゴシック" pitchFamily="32" charset="-128"/>
              <a:cs typeface="ＭＳ Ｐゴシック" charset="0"/>
            </a:endParaRPr>
          </a:p>
        </p:txBody>
      </p:sp>
      <p:sp>
        <p:nvSpPr>
          <p:cNvPr id="10" name="Hexagone 9"/>
          <p:cNvSpPr/>
          <p:nvPr/>
        </p:nvSpPr>
        <p:spPr bwMode="auto">
          <a:xfrm>
            <a:off x="1654770" y="3231004"/>
            <a:ext cx="2378076" cy="500066"/>
          </a:xfrm>
          <a:prstGeom prst="hexagon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buClr>
                <a:srgbClr val="000000"/>
              </a:buClr>
              <a:buSzPct val="100000"/>
            </a:pPr>
            <a:r>
              <a:rPr lang="fr-FR" dirty="0">
                <a:solidFill>
                  <a:schemeClr val="tx1"/>
                </a:solidFill>
                <a:latin typeface="Arial" charset="0"/>
                <a:ea typeface="ＭＳ Ｐゴシック" pitchFamily="32" charset="-128"/>
                <a:cs typeface="ＭＳ Ｐゴシック" charset="0"/>
              </a:rPr>
              <a:t>ATB préalables?</a:t>
            </a:r>
            <a:endParaRPr lang="en-US" dirty="0">
              <a:solidFill>
                <a:schemeClr val="tx1"/>
              </a:solidFill>
              <a:latin typeface="Arial" charset="0"/>
              <a:ea typeface="ＭＳ Ｐゴシック" pitchFamily="32" charset="-128"/>
              <a:cs typeface="ＭＳ Ｐゴシック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514427" y="4286256"/>
            <a:ext cx="2700383" cy="6429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BDV sans délai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5496" y="4268700"/>
            <a:ext cx="1129146" cy="666929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ATB adaptés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855890" y="2331633"/>
            <a:ext cx="2520280" cy="68236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fr-FR" dirty="0">
                <a:solidFill>
                  <a:schemeClr val="tx1"/>
                </a:solidFill>
                <a:ea typeface="ＭＳ Ｐゴシック" pitchFamily="32" charset="-128"/>
              </a:rPr>
              <a:t>Ponction de l’abcès sous TDM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956217" y="4324416"/>
            <a:ext cx="2520280" cy="55549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fr-FR" dirty="0">
                <a:solidFill>
                  <a:schemeClr val="tx1"/>
                </a:solidFill>
                <a:ea typeface="ＭＳ Ｐゴシック" pitchFamily="32" charset="-128"/>
              </a:rPr>
              <a:t>BDV</a:t>
            </a:r>
          </a:p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(Fenêtre ATB de 14j)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916502" y="4268699"/>
            <a:ext cx="1164643" cy="666929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ATB adaptés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998373" y="5517232"/>
            <a:ext cx="6643194" cy="42862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Réalisation</a:t>
            </a:r>
            <a:r>
              <a:rPr kumimoji="0" lang="fr-FR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 de biologie moléculaire sur 1 prélèvement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932807" y="6180050"/>
            <a:ext cx="5208229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fr-FR" dirty="0">
                <a:solidFill>
                  <a:schemeClr val="tx1"/>
                </a:solidFill>
                <a:ea typeface="ＭＳ Ｐゴシック" pitchFamily="32" charset="-128"/>
              </a:rPr>
              <a:t>2</a:t>
            </a:r>
            <a:r>
              <a:rPr lang="fr-FR" baseline="30000" dirty="0">
                <a:solidFill>
                  <a:schemeClr val="tx1"/>
                </a:solidFill>
                <a:ea typeface="ＭＳ Ｐゴシック" pitchFamily="32" charset="-128"/>
              </a:rPr>
              <a:t>ème</a:t>
            </a:r>
            <a:r>
              <a:rPr lang="fr-FR" dirty="0">
                <a:solidFill>
                  <a:schemeClr val="tx1"/>
                </a:solidFill>
                <a:ea typeface="ＭＳ Ｐゴシック" pitchFamily="32" charset="-128"/>
              </a:rPr>
              <a:t> </a:t>
            </a:r>
            <a:r>
              <a:rPr kumimoji="0" 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BDV en l’absence de diagnostic différentiel</a:t>
            </a:r>
          </a:p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fr-FR" dirty="0">
                <a:solidFill>
                  <a:schemeClr val="tx1"/>
                </a:solidFill>
                <a:ea typeface="ＭＳ Ｐゴシック" pitchFamily="32" charset="-128"/>
              </a:rPr>
              <a:t>(décision multidisciplinaire)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cxnSp>
        <p:nvCxnSpPr>
          <p:cNvPr id="19" name="Connecteur droit avec flèche 18"/>
          <p:cNvCxnSpPr>
            <a:stCxn id="6" idx="2"/>
            <a:endCxn id="7" idx="0"/>
          </p:cNvCxnSpPr>
          <p:nvPr/>
        </p:nvCxnSpPr>
        <p:spPr bwMode="auto">
          <a:xfrm>
            <a:off x="2843808" y="545260"/>
            <a:ext cx="0" cy="29145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Connecteur droit avec flèche 20"/>
          <p:cNvCxnSpPr>
            <a:stCxn id="7" idx="2"/>
          </p:cNvCxnSpPr>
          <p:nvPr/>
        </p:nvCxnSpPr>
        <p:spPr bwMode="auto">
          <a:xfrm>
            <a:off x="2843808" y="2060848"/>
            <a:ext cx="0" cy="36004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Rectangle 21"/>
          <p:cNvSpPr/>
          <p:nvPr/>
        </p:nvSpPr>
        <p:spPr bwMode="auto">
          <a:xfrm>
            <a:off x="2605460" y="2060848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Négatives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cxnSp>
        <p:nvCxnSpPr>
          <p:cNvPr id="26" name="Connecteur droit avec flèche 25"/>
          <p:cNvCxnSpPr/>
          <p:nvPr/>
        </p:nvCxnSpPr>
        <p:spPr bwMode="auto">
          <a:xfrm>
            <a:off x="2843808" y="2920954"/>
            <a:ext cx="0" cy="31005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Connecteur droit avec flèche 29"/>
          <p:cNvCxnSpPr>
            <a:stCxn id="7" idx="3"/>
            <a:endCxn id="8" idx="1"/>
          </p:cNvCxnSpPr>
          <p:nvPr/>
        </p:nvCxnSpPr>
        <p:spPr bwMode="auto">
          <a:xfrm>
            <a:off x="4319972" y="1448780"/>
            <a:ext cx="1535918" cy="1524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Rectangle 31"/>
          <p:cNvSpPr/>
          <p:nvPr/>
        </p:nvSpPr>
        <p:spPr bwMode="auto">
          <a:xfrm>
            <a:off x="4214810" y="1142984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Positives</a:t>
            </a:r>
          </a:p>
        </p:txBody>
      </p:sp>
      <p:cxnSp>
        <p:nvCxnSpPr>
          <p:cNvPr id="36" name="Connecteur droit avec flèche 35"/>
          <p:cNvCxnSpPr>
            <a:stCxn id="9" idx="0"/>
            <a:endCxn id="13" idx="1"/>
          </p:cNvCxnSpPr>
          <p:nvPr/>
        </p:nvCxnSpPr>
        <p:spPr bwMode="auto">
          <a:xfrm>
            <a:off x="4979919" y="2670921"/>
            <a:ext cx="875971" cy="1895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Rectangle 39"/>
          <p:cNvSpPr/>
          <p:nvPr/>
        </p:nvSpPr>
        <p:spPr bwMode="auto">
          <a:xfrm>
            <a:off x="1654770" y="2920954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non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4714876" y="2357430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oui</a:t>
            </a:r>
          </a:p>
        </p:txBody>
      </p:sp>
      <p:cxnSp>
        <p:nvCxnSpPr>
          <p:cNvPr id="43" name="Connecteur droit avec flèche 42"/>
          <p:cNvCxnSpPr>
            <a:stCxn id="13" idx="0"/>
            <a:endCxn id="8" idx="2"/>
          </p:cNvCxnSpPr>
          <p:nvPr/>
        </p:nvCxnSpPr>
        <p:spPr bwMode="auto">
          <a:xfrm flipV="1">
            <a:off x="7116030" y="1791487"/>
            <a:ext cx="0" cy="540146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" name="Rectangle 45"/>
          <p:cNvSpPr/>
          <p:nvPr/>
        </p:nvSpPr>
        <p:spPr bwMode="auto">
          <a:xfrm>
            <a:off x="6715140" y="1928802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Positive</a:t>
            </a:r>
          </a:p>
        </p:txBody>
      </p:sp>
      <p:cxnSp>
        <p:nvCxnSpPr>
          <p:cNvPr id="48" name="Connecteur en angle 47"/>
          <p:cNvCxnSpPr>
            <a:stCxn id="13" idx="2"/>
            <a:endCxn id="10" idx="0"/>
          </p:cNvCxnSpPr>
          <p:nvPr/>
        </p:nvCxnSpPr>
        <p:spPr bwMode="auto">
          <a:xfrm rot="5400000">
            <a:off x="5340919" y="1705926"/>
            <a:ext cx="467038" cy="3083184"/>
          </a:xfrm>
          <a:prstGeom prst="bentConnector2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Rectangle 48"/>
          <p:cNvSpPr/>
          <p:nvPr/>
        </p:nvSpPr>
        <p:spPr bwMode="auto">
          <a:xfrm>
            <a:off x="4714876" y="3214686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Echec ou négative</a:t>
            </a:r>
          </a:p>
        </p:txBody>
      </p:sp>
      <p:cxnSp>
        <p:nvCxnSpPr>
          <p:cNvPr id="51" name="Connecteur droit avec flèche 50"/>
          <p:cNvCxnSpPr/>
          <p:nvPr/>
        </p:nvCxnSpPr>
        <p:spPr bwMode="auto">
          <a:xfrm>
            <a:off x="2843808" y="3731070"/>
            <a:ext cx="0" cy="555186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" name="Connecteur en angle 52"/>
          <p:cNvCxnSpPr>
            <a:endCxn id="14" idx="0"/>
          </p:cNvCxnSpPr>
          <p:nvPr/>
        </p:nvCxnSpPr>
        <p:spPr bwMode="auto">
          <a:xfrm>
            <a:off x="2857488" y="3929066"/>
            <a:ext cx="3358869" cy="395350"/>
          </a:xfrm>
          <a:prstGeom prst="bentConnector2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" name="Rectangle 53"/>
          <p:cNvSpPr/>
          <p:nvPr/>
        </p:nvSpPr>
        <p:spPr bwMode="auto">
          <a:xfrm>
            <a:off x="2214546" y="3929066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non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3786182" y="3643314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oui</a:t>
            </a:r>
          </a:p>
        </p:txBody>
      </p:sp>
      <p:cxnSp>
        <p:nvCxnSpPr>
          <p:cNvPr id="57" name="Connecteur droit avec flèche 56"/>
          <p:cNvCxnSpPr>
            <a:stCxn id="11" idx="1"/>
            <a:endCxn id="12" idx="3"/>
          </p:cNvCxnSpPr>
          <p:nvPr/>
        </p:nvCxnSpPr>
        <p:spPr bwMode="auto">
          <a:xfrm flipH="1" flipV="1">
            <a:off x="1164642" y="4602165"/>
            <a:ext cx="349785" cy="556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" name="Connecteur droit avec flèche 58"/>
          <p:cNvCxnSpPr>
            <a:stCxn id="14" idx="3"/>
            <a:endCxn id="15" idx="1"/>
          </p:cNvCxnSpPr>
          <p:nvPr/>
        </p:nvCxnSpPr>
        <p:spPr bwMode="auto">
          <a:xfrm flipV="1">
            <a:off x="7476497" y="4602164"/>
            <a:ext cx="440005" cy="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" name="Rectangle 60"/>
          <p:cNvSpPr/>
          <p:nvPr/>
        </p:nvSpPr>
        <p:spPr bwMode="auto">
          <a:xfrm>
            <a:off x="482278" y="3935082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Positive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6784311" y="4036029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Positive</a:t>
            </a:r>
          </a:p>
        </p:txBody>
      </p:sp>
      <p:cxnSp>
        <p:nvCxnSpPr>
          <p:cNvPr id="66" name="Connecteur en angle 65"/>
          <p:cNvCxnSpPr>
            <a:stCxn id="11" idx="2"/>
            <a:endCxn id="16" idx="0"/>
          </p:cNvCxnSpPr>
          <p:nvPr/>
        </p:nvCxnSpPr>
        <p:spPr bwMode="auto">
          <a:xfrm rot="16200000" flipH="1">
            <a:off x="3298277" y="4495539"/>
            <a:ext cx="588034" cy="1455351"/>
          </a:xfrm>
          <a:prstGeom prst="bentConnector3">
            <a:avLst>
              <a:gd name="adj1" fmla="val 70538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Connecteur en angle 69"/>
          <p:cNvCxnSpPr/>
          <p:nvPr/>
        </p:nvCxnSpPr>
        <p:spPr bwMode="auto">
          <a:xfrm rot="5400000">
            <a:off x="5050596" y="4166676"/>
            <a:ext cx="441638" cy="1896387"/>
          </a:xfrm>
          <a:prstGeom prst="bentConnector2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Rectangle 77"/>
          <p:cNvSpPr/>
          <p:nvPr/>
        </p:nvSpPr>
        <p:spPr bwMode="auto">
          <a:xfrm>
            <a:off x="3357554" y="5000636"/>
            <a:ext cx="2329347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Négative sans granulome</a:t>
            </a:r>
          </a:p>
        </p:txBody>
      </p:sp>
      <p:cxnSp>
        <p:nvCxnSpPr>
          <p:cNvPr id="80" name="Connecteur droit avec flèche 79"/>
          <p:cNvCxnSpPr>
            <a:stCxn id="16" idx="2"/>
          </p:cNvCxnSpPr>
          <p:nvPr/>
        </p:nvCxnSpPr>
        <p:spPr bwMode="auto">
          <a:xfrm>
            <a:off x="4319970" y="5945860"/>
            <a:ext cx="0" cy="207016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" name="Rectangle 80"/>
          <p:cNvSpPr/>
          <p:nvPr/>
        </p:nvSpPr>
        <p:spPr bwMode="auto">
          <a:xfrm>
            <a:off x="3973075" y="5921115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Négative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4230675" y="1475404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9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ＭＳ Ｐゴシック" pitchFamily="32" charset="-128"/>
              </a:rPr>
              <a:t>S.aureus</a:t>
            </a:r>
            <a:r>
              <a:rPr kumimoji="0" lang="fr-FR" sz="9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ＭＳ Ｐゴシック" pitchFamily="32" charset="-128"/>
              </a:rPr>
              <a:t>,</a:t>
            </a:r>
            <a:r>
              <a:rPr kumimoji="0" lang="fr-FR" sz="9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ea typeface="ＭＳ Ｐゴシック" pitchFamily="32" charset="-128"/>
              </a:rPr>
              <a:t> </a:t>
            </a:r>
            <a:r>
              <a:rPr kumimoji="0" lang="fr-FR" sz="900" b="0" i="1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ea typeface="ＭＳ Ｐゴシック" pitchFamily="32" charset="-128"/>
              </a:rPr>
              <a:t>Streptococcus</a:t>
            </a:r>
            <a:r>
              <a:rPr kumimoji="0" lang="fr-FR" sz="9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ea typeface="ＭＳ Ｐゴシック" pitchFamily="32" charset="-128"/>
              </a:rPr>
              <a:t> </a:t>
            </a:r>
            <a:r>
              <a:rPr kumimoji="0" lang="fr-FR" sz="900" b="0" i="1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ea typeface="ＭＳ Ｐゴシック" pitchFamily="32" charset="-128"/>
              </a:rPr>
              <a:t>sp</a:t>
            </a:r>
            <a:r>
              <a:rPr kumimoji="0" lang="fr-FR" sz="9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ea typeface="ＭＳ Ｐゴシック" pitchFamily="32" charset="-128"/>
              </a:rPr>
              <a:t>., </a:t>
            </a:r>
            <a:r>
              <a:rPr lang="fr-FR" sz="900" i="1" dirty="0" err="1">
                <a:solidFill>
                  <a:schemeClr val="tx1"/>
                </a:solidFill>
                <a:ea typeface="ＭＳ Ｐゴシック" pitchFamily="32" charset="-128"/>
              </a:rPr>
              <a:t>Enterococcus</a:t>
            </a:r>
            <a:r>
              <a:rPr lang="fr-FR" sz="900" i="1" dirty="0">
                <a:solidFill>
                  <a:schemeClr val="tx1"/>
                </a:solidFill>
                <a:ea typeface="ＭＳ Ｐゴシック" pitchFamily="32" charset="-128"/>
              </a:rPr>
              <a:t> </a:t>
            </a:r>
            <a:r>
              <a:rPr lang="fr-FR" sz="900" i="1" dirty="0" err="1">
                <a:solidFill>
                  <a:schemeClr val="tx1"/>
                </a:solidFill>
                <a:ea typeface="ＭＳ Ｐゴシック" pitchFamily="32" charset="-128"/>
              </a:rPr>
              <a:t>sp</a:t>
            </a:r>
            <a:r>
              <a:rPr lang="fr-FR" sz="900" i="1" dirty="0">
                <a:solidFill>
                  <a:schemeClr val="tx1"/>
                </a:solidFill>
                <a:ea typeface="ＭＳ Ｐゴシック" pitchFamily="32" charset="-128"/>
              </a:rPr>
              <a:t>, BGN</a:t>
            </a:r>
            <a:endParaRPr kumimoji="0" lang="fr-FR" sz="9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ＭＳ Ｐゴシック" pitchFamily="32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78647" y="6525344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51520" y="1144190"/>
            <a:ext cx="8568952" cy="530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700" dirty="0">
                <a:solidFill>
                  <a:schemeClr val="tx1"/>
                </a:solidFill>
              </a:rPr>
              <a:t>En cas de rachis opéré, même en l’absence de fièvre, tout aspect inflammatoire de la cicatrice, une fistule ou une rupture cicatricielle doivent conduire à rechercher une IDV. </a:t>
            </a:r>
          </a:p>
          <a:p>
            <a:pPr algn="just"/>
            <a:endParaRPr lang="fr-FR" sz="1700" b="1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700" b="1" dirty="0">
                <a:solidFill>
                  <a:schemeClr val="tx1"/>
                </a:solidFill>
              </a:rPr>
              <a:t>En cas de suspicion d'infection du site opératoire (ISO) </a:t>
            </a:r>
          </a:p>
          <a:p>
            <a:pPr marL="1028700" lvl="1" algn="just">
              <a:buFont typeface="Arial" panose="020B0604020202020204" pitchFamily="34" charset="0"/>
              <a:buChar char="•"/>
            </a:pPr>
            <a:r>
              <a:rPr lang="fr-FR" sz="1700" b="1" dirty="0">
                <a:solidFill>
                  <a:schemeClr val="tx1"/>
                </a:solidFill>
              </a:rPr>
              <a:t>Précoce (&lt; 1 mois), le diagnostic est clinique. </a:t>
            </a:r>
            <a:r>
              <a:rPr lang="fr-FR" sz="1700" dirty="0">
                <a:solidFill>
                  <a:schemeClr val="tx1"/>
                </a:solidFill>
              </a:rPr>
              <a:t>Un</a:t>
            </a:r>
            <a:r>
              <a:rPr lang="fr-FR" sz="1700" b="1" dirty="0">
                <a:solidFill>
                  <a:schemeClr val="tx1"/>
                </a:solidFill>
              </a:rPr>
              <a:t> </a:t>
            </a:r>
            <a:r>
              <a:rPr lang="fr-FR" sz="1700" dirty="0">
                <a:solidFill>
                  <a:schemeClr val="tx1"/>
                </a:solidFill>
              </a:rPr>
              <a:t>scanner ou une IRM peut être effectué pour rechercher une collection.</a:t>
            </a:r>
          </a:p>
          <a:p>
            <a:pPr marL="1028700" lvl="1" algn="just">
              <a:buFont typeface="Arial" panose="020B0604020202020204" pitchFamily="34" charset="0"/>
              <a:buChar char="•"/>
            </a:pPr>
            <a:r>
              <a:rPr lang="fr-FR" sz="1700" b="1" dirty="0">
                <a:solidFill>
                  <a:schemeClr val="tx1"/>
                </a:solidFill>
              </a:rPr>
              <a:t>Tardive </a:t>
            </a:r>
          </a:p>
          <a:p>
            <a:pPr marL="1428750" lvl="2" algn="just">
              <a:buFont typeface="Arial" panose="020B0604020202020204" pitchFamily="34" charset="0"/>
              <a:buChar char="•"/>
            </a:pPr>
            <a:r>
              <a:rPr lang="fr-FR" sz="1700" b="1" dirty="0">
                <a:solidFill>
                  <a:schemeClr val="tx1"/>
                </a:solidFill>
              </a:rPr>
              <a:t>&gt; 1 mois, </a:t>
            </a:r>
            <a:r>
              <a:rPr lang="fr-FR" sz="1700" dirty="0">
                <a:solidFill>
                  <a:schemeClr val="tx1"/>
                </a:solidFill>
              </a:rPr>
              <a:t>scanner ou IRM avec injection dans un premier temps.</a:t>
            </a:r>
          </a:p>
          <a:p>
            <a:pPr marL="1428750" lvl="2" algn="just">
              <a:buFont typeface="Arial" panose="020B0604020202020204" pitchFamily="34" charset="0"/>
              <a:buChar char="•"/>
            </a:pPr>
            <a:r>
              <a:rPr lang="fr-FR" sz="1700" b="1" dirty="0">
                <a:solidFill>
                  <a:schemeClr val="tx1"/>
                </a:solidFill>
              </a:rPr>
              <a:t>&gt; 3 mois </a:t>
            </a:r>
            <a:r>
              <a:rPr lang="fr-FR" sz="1700" dirty="0">
                <a:solidFill>
                  <a:schemeClr val="tx1"/>
                </a:solidFill>
              </a:rPr>
              <a:t>et incertitude diagnostique après TDM ou IRM, une TEP/TDM au FDG peut être réalisée.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1700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700" b="1" dirty="0">
                <a:solidFill>
                  <a:schemeClr val="tx1"/>
                </a:solidFill>
              </a:rPr>
              <a:t>La scintigraphie osseuse </a:t>
            </a:r>
            <a:r>
              <a:rPr lang="fr-FR" sz="1700" dirty="0">
                <a:solidFill>
                  <a:schemeClr val="tx1"/>
                </a:solidFill>
              </a:rPr>
              <a:t>n'a pas sa place dans l'exploration des ISO rachidiennes.</a:t>
            </a:r>
          </a:p>
          <a:p>
            <a:pPr algn="just"/>
            <a:endParaRPr lang="fr-FR" sz="1700" b="1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700" dirty="0">
                <a:solidFill>
                  <a:schemeClr val="tx1"/>
                </a:solidFill>
              </a:rPr>
              <a:t>Le diagnostic microbiologique nécessite idéalement </a:t>
            </a:r>
            <a:r>
              <a:rPr lang="fr-FR" sz="1700" b="1" dirty="0">
                <a:solidFill>
                  <a:schemeClr val="tx1"/>
                </a:solidFill>
              </a:rPr>
              <a:t>5 prélèvements chirurgicaux profonds à envoyer dans les 2 heures. </a:t>
            </a:r>
          </a:p>
          <a:p>
            <a:pPr algn="just"/>
            <a:endParaRPr lang="fr-FR" sz="1700" b="1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700" dirty="0">
                <a:solidFill>
                  <a:schemeClr val="tx1"/>
                </a:solidFill>
              </a:rPr>
              <a:t>Un prélèvement superficiel de la fistule ou de la cicatrice </a:t>
            </a:r>
            <a:r>
              <a:rPr lang="fr-FR" sz="1700" b="1" dirty="0">
                <a:solidFill>
                  <a:schemeClr val="tx1"/>
                </a:solidFill>
              </a:rPr>
              <a:t>n'est pas recommandé</a:t>
            </a:r>
            <a:r>
              <a:rPr lang="fr-FR" sz="1700" dirty="0">
                <a:solidFill>
                  <a:schemeClr val="tx1"/>
                </a:solidFill>
              </a:rPr>
              <a:t>. </a:t>
            </a:r>
            <a:endParaRPr lang="fr-FR" sz="1700" b="1" dirty="0">
              <a:solidFill>
                <a:schemeClr val="tx1"/>
              </a:solidFill>
            </a:endParaRPr>
          </a:p>
          <a:p>
            <a:r>
              <a:rPr lang="fr-FR" sz="160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78647" y="79248"/>
            <a:ext cx="86764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IDV sur matériel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8809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78647" y="6525344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51520" y="973815"/>
            <a:ext cx="8856984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sz="2000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Pas d’antibiothérapie sans documentation microbiologique </a:t>
            </a:r>
            <a:r>
              <a:rPr lang="fr-FR" dirty="0">
                <a:solidFill>
                  <a:schemeClr val="tx1"/>
                </a:solidFill>
              </a:rPr>
              <a:t>en l’absence de sepsis ou de complication neurologique.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La voie orale peut être d’emblée utilisée en l’absence de bactériémie.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La voie IV doit être utilisée pendant au moins 7 jours en cas de bactériémie à </a:t>
            </a:r>
            <a:r>
              <a:rPr lang="fr-FR" i="1" dirty="0" err="1">
                <a:solidFill>
                  <a:schemeClr val="tx1"/>
                </a:solidFill>
              </a:rPr>
              <a:t>S.aureus</a:t>
            </a:r>
            <a:r>
              <a:rPr lang="fr-FR" i="1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En l’absence de choc septique, les aminosides ne sont pas recommandés.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Durée totale d’antibiothérapie recommandée en cas d’IDV non compliquée, d’évolution favorable : 6 semaines.</a:t>
            </a:r>
          </a:p>
        </p:txBody>
      </p:sp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78647" y="79248"/>
            <a:ext cx="867645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Traitement médical – </a:t>
            </a:r>
          </a:p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IDV sans matériel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610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78647" y="6525344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96752"/>
            <a:ext cx="91440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0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La prise en charge chirurgicale adaptée repose sur : </a:t>
            </a:r>
          </a:p>
          <a:p>
            <a:pPr marL="1028700" lvl="1">
              <a:buFont typeface="Arial" panose="020B0604020202020204" pitchFamily="34" charset="0"/>
              <a:buChar char="•"/>
            </a:pPr>
            <a:endParaRPr lang="fr-FR" u="sng" dirty="0">
              <a:solidFill>
                <a:schemeClr val="tx1"/>
              </a:solidFill>
            </a:endParaRP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fr-FR" u="sng" dirty="0">
                <a:solidFill>
                  <a:schemeClr val="tx1"/>
                </a:solidFill>
              </a:rPr>
              <a:t>En cas d’IDV sur matériel posé depuis &lt; 1 mois </a:t>
            </a:r>
          </a:p>
          <a:p>
            <a:pPr marL="1428750" lvl="2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Une </a:t>
            </a:r>
            <a:r>
              <a:rPr lang="fr-FR" b="1" dirty="0">
                <a:solidFill>
                  <a:schemeClr val="tx1"/>
                </a:solidFill>
              </a:rPr>
              <a:t>chirurgie de lavage + débridement </a:t>
            </a:r>
            <a:r>
              <a:rPr lang="fr-FR" dirty="0">
                <a:solidFill>
                  <a:schemeClr val="tx1"/>
                </a:solidFill>
              </a:rPr>
              <a:t>sans changement du matériel</a:t>
            </a:r>
          </a:p>
          <a:p>
            <a:pPr marL="1028700" lvl="1">
              <a:buFont typeface="Arial" panose="020B0604020202020204" pitchFamily="34" charset="0"/>
              <a:buChar char="•"/>
            </a:pPr>
            <a:endParaRPr lang="fr-FR" u="sng" dirty="0">
              <a:solidFill>
                <a:schemeClr val="tx1"/>
              </a:solidFill>
            </a:endParaRP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fr-FR" u="sng" dirty="0">
                <a:solidFill>
                  <a:schemeClr val="tx1"/>
                </a:solidFill>
              </a:rPr>
              <a:t>En cas d’IDV sur matériel posé depuis &gt; 1 mois</a:t>
            </a:r>
          </a:p>
          <a:p>
            <a:pPr marL="1428750" lvl="2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Un </a:t>
            </a:r>
            <a:r>
              <a:rPr lang="fr-FR" b="1" dirty="0">
                <a:solidFill>
                  <a:schemeClr val="tx1"/>
                </a:solidFill>
              </a:rPr>
              <a:t>changement du matériel ou son ablation</a:t>
            </a:r>
          </a:p>
          <a:p>
            <a:pPr marL="1428750" lvl="2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En cas d’impossibilité, un avis spécialisé doit être pris (CRIOAC)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Durée d’antibiothérapie recommandée de 6 semaines, à dater de la chirurgie : 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En cas d’évolution clinique favorable</a:t>
            </a:r>
          </a:p>
          <a:p>
            <a:pPr lvl="1" indent="0"/>
            <a:r>
              <a:rPr lang="fr-FR" dirty="0">
                <a:solidFill>
                  <a:schemeClr val="tx1"/>
                </a:solidFill>
              </a:rPr>
              <a:t>ET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Prise en charge chirurgicale adaptée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78647" y="79248"/>
            <a:ext cx="867645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Traitement médico chirurgical – </a:t>
            </a:r>
          </a:p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IDV post opératoire sur matériel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369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EC403A5-4D28-4365-9FE0-8E5FB5609A25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134939" y="6484850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BF13F5CE-9BDC-4C1B-A98D-EAC21E10B7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680853"/>
              </p:ext>
            </p:extLst>
          </p:nvPr>
        </p:nvGraphicFramePr>
        <p:xfrm>
          <a:off x="35496" y="931896"/>
          <a:ext cx="8953454" cy="5074972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1813529">
                  <a:extLst>
                    <a:ext uri="{9D8B030D-6E8A-4147-A177-3AD203B41FA5}">
                      <a16:colId xmlns:a16="http://schemas.microsoft.com/office/drawing/2014/main" val="1498061455"/>
                    </a:ext>
                  </a:extLst>
                </a:gridCol>
                <a:gridCol w="831899">
                  <a:extLst>
                    <a:ext uri="{9D8B030D-6E8A-4147-A177-3AD203B41FA5}">
                      <a16:colId xmlns:a16="http://schemas.microsoft.com/office/drawing/2014/main" val="1778914178"/>
                    </a:ext>
                  </a:extLst>
                </a:gridCol>
                <a:gridCol w="2135957">
                  <a:extLst>
                    <a:ext uri="{9D8B030D-6E8A-4147-A177-3AD203B41FA5}">
                      <a16:colId xmlns:a16="http://schemas.microsoft.com/office/drawing/2014/main" val="1376627275"/>
                    </a:ext>
                  </a:extLst>
                </a:gridCol>
                <a:gridCol w="4172069">
                  <a:extLst>
                    <a:ext uri="{9D8B030D-6E8A-4147-A177-3AD203B41FA5}">
                      <a16:colId xmlns:a16="http://schemas.microsoft.com/office/drawing/2014/main" val="2565300518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Microorganismes</a:t>
                      </a:r>
                      <a:endParaRPr lang="fr-FR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Molécule intra veineuse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Relai</a:t>
                      </a:r>
                      <a:r>
                        <a:rPr lang="fr-FR" sz="1400" baseline="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oral</a:t>
                      </a:r>
                      <a:endParaRPr lang="fr-FR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347073"/>
                  </a:ext>
                </a:extLst>
              </a:tr>
              <a:tr h="1332197">
                <a:tc rowSpan="2"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</a:rPr>
                        <a:t>Staphylococcus aureus 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i="1" dirty="0">
                        <a:effectLst/>
                      </a:endParaRP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i="0" dirty="0" err="1">
                          <a:effectLst/>
                        </a:rPr>
                        <a:t>Ou</a:t>
                      </a:r>
                      <a:endParaRPr lang="en-US" sz="1400" i="0" dirty="0">
                        <a:effectLst/>
                      </a:endParaRP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i="0" dirty="0">
                        <a:effectLst/>
                      </a:endParaRP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i="0" dirty="0">
                          <a:effectLst/>
                        </a:rPr>
                        <a:t>SCN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Méti</a:t>
                      </a: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Cefazoline</a:t>
                      </a: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Cloxacilline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1- </a:t>
                      </a:r>
                      <a:r>
                        <a:rPr lang="fr-FR" sz="1400" u="sng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rachis natif:</a:t>
                      </a: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[Lévofloxacine + Rifampicine] 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ou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Clindamycine* seule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2- </a:t>
                      </a:r>
                      <a:r>
                        <a:rPr lang="fr-FR" sz="1400" u="sng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rachis sur matériel</a:t>
                      </a: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[</a:t>
                      </a:r>
                      <a:r>
                        <a:rPr lang="fr-FR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Lévofloxacine</a:t>
                      </a: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+ Rifampicine]</a:t>
                      </a:r>
                    </a:p>
                    <a:p>
                      <a:pPr marL="7620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Oxazolidinone</a:t>
                      </a: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+/- Rifampicine sur avis spécialisé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588579"/>
                  </a:ext>
                </a:extLst>
              </a:tr>
              <a:tr h="138967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Méti</a:t>
                      </a: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R</a:t>
                      </a:r>
                      <a:endParaRPr lang="fr-FR" sz="16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Daptomycine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Vancomycine</a:t>
                      </a:r>
                      <a:endParaRPr lang="fr-FR" sz="1600" b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1- </a:t>
                      </a:r>
                      <a:r>
                        <a:rPr lang="fr-FR" sz="1400" u="sng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rachis natif:</a:t>
                      </a: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[Lévofloxacine + Rifampicine] ou </a:t>
                      </a:r>
                      <a:r>
                        <a:rPr lang="fr-FR" sz="1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Clindamycine</a:t>
                      </a:r>
                      <a:r>
                        <a:rPr lang="fr-FR" sz="14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400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Cotrimoxazole </a:t>
                      </a:r>
                      <a:r>
                        <a:rPr lang="fr-FR" sz="1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ou </a:t>
                      </a:r>
                      <a:r>
                        <a:rPr lang="fr-FR" sz="1400" b="0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oxazolidinone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2- </a:t>
                      </a:r>
                      <a:r>
                        <a:rPr lang="fr-FR" sz="1400" u="sng" dirty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rachis sur matériel</a:t>
                      </a: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: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[</a:t>
                      </a:r>
                      <a:r>
                        <a:rPr lang="fr-FR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Lévofloxacine</a:t>
                      </a: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+ Rifampicine]</a:t>
                      </a:r>
                    </a:p>
                    <a:p>
                      <a:pPr marL="7620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Oxazolidinone</a:t>
                      </a: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+/- Rifampicine sur avis spécialisé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8647039"/>
                  </a:ext>
                </a:extLst>
              </a:tr>
              <a:tr h="469765">
                <a:tc rowSpan="2"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</a:rPr>
                        <a:t>Streptococcus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spp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Amoxicilline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Amoxicilline 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Clindamycine *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Lévofloxacine</a:t>
                      </a: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400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sur avis</a:t>
                      </a:r>
                      <a:r>
                        <a:rPr lang="fr-FR" sz="1400" i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spécialisé</a:t>
                      </a:r>
                      <a:endParaRPr lang="fr-FR" sz="140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048445"/>
                  </a:ext>
                </a:extLst>
              </a:tr>
              <a:tr h="11012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Allergie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Vancomycine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u="none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Daptomycine</a:t>
                      </a:r>
                      <a:r>
                        <a:rPr lang="fr-FR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aseline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Teicoplanine</a:t>
                      </a:r>
                      <a:r>
                        <a:rPr lang="fr-FR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8E39F7AC-C5ED-4A24-8593-41D298D11389}"/>
              </a:ext>
            </a:extLst>
          </p:cNvPr>
          <p:cNvSpPr txBox="1"/>
          <p:nvPr/>
        </p:nvSpPr>
        <p:spPr>
          <a:xfrm>
            <a:off x="59044" y="6483627"/>
            <a:ext cx="8878887" cy="31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6200" algn="ctr">
              <a:lnSpc>
                <a:spcPct val="107000"/>
              </a:lnSpc>
              <a:spcAft>
                <a:spcPts val="0"/>
              </a:spcAft>
            </a:pPr>
            <a:r>
              <a:rPr lang="fr-FR" sz="1400" dirty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>														*Si Erythromycine sensible </a:t>
            </a:r>
            <a:endParaRPr lang="fr-FR" sz="14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7" name="ZoneTexte 4">
            <a:extLst>
              <a:ext uri="{FF2B5EF4-FFF2-40B4-BE49-F238E27FC236}">
                <a16:creationId xmlns:a16="http://schemas.microsoft.com/office/drawing/2014/main" id="{DF3CA977-BB2A-DCE3-C60E-9F6FD7113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47" y="79248"/>
            <a:ext cx="86764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>
                <a:solidFill>
                  <a:srgbClr val="206E87"/>
                </a:solidFill>
                <a:cs typeface="Arial" charset="0"/>
              </a:rPr>
              <a:t>Antibiothérapie </a:t>
            </a:r>
            <a:r>
              <a:rPr lang="fr-FR" sz="2800" b="1">
                <a:solidFill>
                  <a:srgbClr val="206E87"/>
                </a:solidFill>
                <a:cs typeface="Arial" charset="0"/>
              </a:rPr>
              <a:t>(1)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920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EC403A5-4D28-4365-9FE0-8E5FB5609A2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BF13F5CE-9BDC-4C1B-A98D-EAC21E10B7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882340"/>
              </p:ext>
            </p:extLst>
          </p:nvPr>
        </p:nvGraphicFramePr>
        <p:xfrm>
          <a:off x="51166" y="908720"/>
          <a:ext cx="9057338" cy="5546936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1741705">
                  <a:extLst>
                    <a:ext uri="{9D8B030D-6E8A-4147-A177-3AD203B41FA5}">
                      <a16:colId xmlns:a16="http://schemas.microsoft.com/office/drawing/2014/main" val="1498061455"/>
                    </a:ext>
                  </a:extLst>
                </a:gridCol>
                <a:gridCol w="984329">
                  <a:extLst>
                    <a:ext uri="{9D8B030D-6E8A-4147-A177-3AD203B41FA5}">
                      <a16:colId xmlns:a16="http://schemas.microsoft.com/office/drawing/2014/main" val="1778914178"/>
                    </a:ext>
                  </a:extLst>
                </a:gridCol>
                <a:gridCol w="4171064">
                  <a:extLst>
                    <a:ext uri="{9D8B030D-6E8A-4147-A177-3AD203B41FA5}">
                      <a16:colId xmlns:a16="http://schemas.microsoft.com/office/drawing/2014/main" val="137662727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565300518"/>
                    </a:ext>
                  </a:extLst>
                </a:gridCol>
              </a:tblGrid>
              <a:tr h="405905"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Microorganisme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Molécule intra veineuse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Relai oral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347073"/>
                  </a:ext>
                </a:extLst>
              </a:tr>
              <a:tr h="1102924">
                <a:tc rowSpan="2"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i="1" dirty="0">
                          <a:effectLst/>
                        </a:rPr>
                        <a:t>Enterococcus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spp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Amoxicilline + 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gentamicine ou ceftriaxone (Si </a:t>
                      </a:r>
                      <a:r>
                        <a:rPr lang="fr-FR" sz="16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faecalis</a:t>
                      </a:r>
                      <a:r>
                        <a:rPr lang="fr-F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Amoxicilline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143840"/>
                  </a:ext>
                </a:extLst>
              </a:tr>
              <a:tr h="97495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C7CCCC"/>
                    </a:solidFill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Allergie ou </a:t>
                      </a:r>
                      <a:r>
                        <a:rPr lang="fr-FR" sz="160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E.faecium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Vancomycine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6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Daptomycine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+ 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Gentamicine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Linezolide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6699228"/>
                  </a:ext>
                </a:extLst>
              </a:tr>
              <a:tr h="733950">
                <a:tc rowSpan="2"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Enterobactérales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Ceftriaxone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6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Cefotaxime</a:t>
                      </a:r>
                      <a:endParaRPr lang="fr-FR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Levofloxacine</a:t>
                      </a: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588579"/>
                  </a:ext>
                </a:extLst>
              </a:tr>
              <a:tr h="69494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Allergie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Aztréonam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6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Lévofloxacine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3821"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P.aeruginosa</a:t>
                      </a:r>
                      <a:endParaRPr lang="fr-FR" sz="16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Avis spécialisé nécessaire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Cefepime</a:t>
                      </a: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6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Piperacilline-tazobactam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620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6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Ceftazidime</a:t>
                      </a: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7620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+ </a:t>
                      </a:r>
                    </a:p>
                    <a:p>
                      <a:pPr marL="7620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Ciprofloxacine ou Amikacine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Ciprofloxacine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048445"/>
                  </a:ext>
                </a:extLst>
              </a:tr>
            </a:tbl>
          </a:graphicData>
        </a:graphic>
      </p:graphicFrame>
      <p:sp>
        <p:nvSpPr>
          <p:cNvPr id="7" name="ZoneTexte 4">
            <a:extLst>
              <a:ext uri="{FF2B5EF4-FFF2-40B4-BE49-F238E27FC236}">
                <a16:creationId xmlns:a16="http://schemas.microsoft.com/office/drawing/2014/main" id="{BCA733F8-293B-4760-90A7-DEB9D533D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47" y="79248"/>
            <a:ext cx="86764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Antibiothérapie </a:t>
            </a:r>
            <a:r>
              <a:rPr lang="fr-FR" sz="2800" b="1" dirty="0">
                <a:solidFill>
                  <a:srgbClr val="206E87"/>
                </a:solidFill>
                <a:cs typeface="Arial" charset="0"/>
              </a:rPr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11816835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EC403A5-4D28-4365-9FE0-8E5FB5609A2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BF13F5CE-9BDC-4C1B-A98D-EAC21E10B7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934987"/>
              </p:ext>
            </p:extLst>
          </p:nvPr>
        </p:nvGraphicFramePr>
        <p:xfrm>
          <a:off x="66430" y="1772816"/>
          <a:ext cx="8970066" cy="2952328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2041966">
                  <a:extLst>
                    <a:ext uri="{9D8B030D-6E8A-4147-A177-3AD203B41FA5}">
                      <a16:colId xmlns:a16="http://schemas.microsoft.com/office/drawing/2014/main" val="1498061455"/>
                    </a:ext>
                  </a:extLst>
                </a:gridCol>
                <a:gridCol w="519388">
                  <a:extLst>
                    <a:ext uri="{9D8B030D-6E8A-4147-A177-3AD203B41FA5}">
                      <a16:colId xmlns:a16="http://schemas.microsoft.com/office/drawing/2014/main" val="1778914178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1376627275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2565300518"/>
                    </a:ext>
                  </a:extLst>
                </a:gridCol>
              </a:tblGrid>
              <a:tr h="311432"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Microorganisme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Molécule intra veineuse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Relai oral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347073"/>
                  </a:ext>
                </a:extLst>
              </a:tr>
              <a:tr h="885372"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C. </a:t>
                      </a:r>
                      <a:r>
                        <a:rPr lang="fr-FR" sz="160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acnes</a:t>
                      </a:r>
                      <a:endParaRPr lang="fr-FR" sz="16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Amoxicilline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Clindamycine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Amoxicilline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Clindamycine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933442"/>
                  </a:ext>
                </a:extLst>
              </a:tr>
              <a:tr h="1755524"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IDV non documentée</a:t>
                      </a:r>
                      <a:r>
                        <a:rPr lang="fr-FR" sz="1600" i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ou </a:t>
                      </a:r>
                      <a:r>
                        <a:rPr lang="fr-FR" sz="1600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post</a:t>
                      </a:r>
                      <a:r>
                        <a:rPr lang="fr-FR" sz="1600" i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opératoire </a:t>
                      </a:r>
                      <a:r>
                        <a:rPr lang="fr-FR" sz="1600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marR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Piperacilline-tazobactam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6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Cefepime</a:t>
                      </a:r>
                      <a:endParaRPr lang="fr-FR" sz="16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Linezolide</a:t>
                      </a: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600" baseline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Teicoplanine</a:t>
                      </a:r>
                      <a:r>
                        <a:rPr lang="fr-FR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ou Vancomycine</a:t>
                      </a:r>
                      <a:endParaRPr lang="fr-FR" sz="1600" b="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600" baseline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Daptomycine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6200" marR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Levofloxacine + Rifampicine </a:t>
                      </a:r>
                    </a:p>
                    <a:p>
                      <a:pPr marL="76200" marR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Linezolide</a:t>
                      </a:r>
                      <a:r>
                        <a:rPr lang="fr-F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600" baseline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Tédizolide</a:t>
                      </a:r>
                      <a:r>
                        <a:rPr lang="fr-FR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+ Rifampicine si matériel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ZoneTexte 4">
            <a:extLst>
              <a:ext uri="{FF2B5EF4-FFF2-40B4-BE49-F238E27FC236}">
                <a16:creationId xmlns:a16="http://schemas.microsoft.com/office/drawing/2014/main" id="{BCA733F8-293B-4760-90A7-DEB9D533D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47" y="79248"/>
            <a:ext cx="86764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Antibiothérapie </a:t>
            </a:r>
            <a:r>
              <a:rPr lang="fr-FR" sz="2800" b="1" dirty="0">
                <a:solidFill>
                  <a:srgbClr val="206E87"/>
                </a:solidFill>
                <a:cs typeface="Arial" charset="0"/>
              </a:rPr>
              <a:t>(3)</a:t>
            </a:r>
          </a:p>
        </p:txBody>
      </p:sp>
    </p:spTree>
    <p:extLst>
      <p:ext uri="{BB962C8B-B14F-4D97-AF65-F5344CB8AC3E}">
        <p14:creationId xmlns:p14="http://schemas.microsoft.com/office/powerpoint/2010/main" val="32995460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07504" y="843671"/>
          <a:ext cx="8856983" cy="59495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8074">
                  <a:extLst>
                    <a:ext uri="{9D8B030D-6E8A-4147-A177-3AD203B41FA5}">
                      <a16:colId xmlns:a16="http://schemas.microsoft.com/office/drawing/2014/main" val="3121588147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447972496"/>
                    </a:ext>
                  </a:extLst>
                </a:gridCol>
                <a:gridCol w="4667407">
                  <a:extLst>
                    <a:ext uri="{9D8B030D-6E8A-4147-A177-3AD203B41FA5}">
                      <a16:colId xmlns:a16="http://schemas.microsoft.com/office/drawing/2014/main" val="3495196457"/>
                    </a:ext>
                  </a:extLst>
                </a:gridCol>
                <a:gridCol w="1699334">
                  <a:extLst>
                    <a:ext uri="{9D8B030D-6E8A-4147-A177-3AD203B41FA5}">
                      <a16:colId xmlns:a16="http://schemas.microsoft.com/office/drawing/2014/main" val="1443022246"/>
                    </a:ext>
                  </a:extLst>
                </a:gridCol>
              </a:tblGrid>
              <a:tr h="242274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Times New Roman"/>
                          <a:cs typeface="Calibri"/>
                        </a:rPr>
                        <a:t>Modalités d'administration des antibiotiques dans le cadre d'une IDV chez l'adulte : posologies, voies d'administration, rythme, particularités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59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Antibiotique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Adaptations : 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fonction rénale, poids, modalité de perfusion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Posologie totale journalière de référence pour une fonction rénale normale (clairance entre 60 et 90 ml/min) et un IMC normal (entre 18 et 30 kg/ m²)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Suivi thérapeutique pharmacologique recommandé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216197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Amoxicilline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Streptococcus </a:t>
                      </a:r>
                      <a:r>
                        <a:rPr lang="fr-FR" sz="1100" b="1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anaérobies</a:t>
                      </a:r>
                      <a:r>
                        <a:rPr lang="fr-FR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: 100 mg/kg/j en administration continue (stabilité jusqu’à 12h) après dose de charge de 2g sur 1h) ou discontinue en 6 administrations (perfusions de 30 à 60 min toutes les 4 h)                           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100 mg/kg/j en 3 à 4 prises de 2 à 3g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systématique si ≥ 12g/j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systématique si ≥ 9g/j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76214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Enterococcus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b="1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200 mg/kg/j en administration continue (stabilité jusqu’à 12h) après dose de charge de 2g sur 1h) ou discontinue en 6 administrations (perfusions de 30 à 60 min toutes les 4 h)                           </a:t>
                      </a:r>
                      <a:b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200 mg/kg/j en 3 à 4 prises de 2 à 3g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294227"/>
                  </a:ext>
                </a:extLst>
              </a:tr>
              <a:tr h="536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Cloxacilline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 oxacilline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150 mg/kg/j en administration continue (stabilité jusqu’à 12h) après dose de charge de 2g sur 1h ou discontinue en 6 administrations (perfusions de 30 à 60 min toutes les 4 h)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734310" algn="l"/>
                        </a:tabLs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Systématique si ≥ 12g/j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01663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Céfazoline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100 mg/kg/j en administration continue (stabilité jusqu’à 12h) après dose de charge de 2g sur 1h ou discontinue en 3 administrations (perfusions de 60 min toutes les 8 h)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Systématique si ≥ 6g/j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682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Ceftriaxone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35 mg/kg/j en 1-2 perfusion de 2g maximum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1413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Cefotaxime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IV:</a:t>
                      </a: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100mg/kg/j en administration continue (stabilité jusqu’à 12h) après dose de charge de 2g sur 30 min ou discontinue en 3 à 4 perfusions de 2g prolongées de 4h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435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Ceftazidime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100mg/kg/j en administration continue (stabilité jusqu’à 8h) après dose de charge de 2g sur 30 min ou discontinue en 3 à 4 perfusions de 2 g prolongées de 4h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Systématique si </a:t>
                      </a:r>
                      <a:r>
                        <a:rPr lang="fr-FR" sz="1100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P.aeruginosa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728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Céfépime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80 mg/kg/j en administration continue (stabilité jusqu’à 8h) après dose de charge de 2g sur 30 min ou discontinue en 3 à 4 perfusions de 2 g prolongées de 4h sans dépasser 8g/ j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Systématique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484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Aztreonam</a:t>
                      </a: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6g/j en administration continue (stabilité jusqu’à 24h) ou discontinue en perfusions prolongées de 4h de 2 g toutes les 8 h 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Systématique si </a:t>
                      </a:r>
                      <a:r>
                        <a:rPr lang="fr-FR" sz="1100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P.aeruginosa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310834"/>
                  </a:ext>
                </a:extLst>
              </a:tr>
            </a:tbl>
          </a:graphicData>
        </a:graphic>
      </p:graphicFrame>
      <p:sp>
        <p:nvSpPr>
          <p:cNvPr id="54" name="ZoneTexte 4">
            <a:extLst>
              <a:ext uri="{FF2B5EF4-FFF2-40B4-BE49-F238E27FC236}">
                <a16:creationId xmlns:a16="http://schemas.microsoft.com/office/drawing/2014/main" id="{9DA9411F-E1C7-49E1-ABBA-0957CCD41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-31559"/>
            <a:ext cx="86764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Posologies recommandées (1)</a:t>
            </a:r>
          </a:p>
        </p:txBody>
      </p:sp>
      <p:pic>
        <p:nvPicPr>
          <p:cNvPr id="62" name="Image 2"/>
          <p:cNvPicPr>
            <a:picLocks noChangeAspect="1" noChangeArrowheads="1"/>
          </p:cNvPicPr>
          <p:nvPr/>
        </p:nvPicPr>
        <p:blipFill>
          <a:blip r:embed="rId2"/>
          <a:srcRect l="20442" t="49081" r="75136" b="40578"/>
          <a:stretch>
            <a:fillRect/>
          </a:stretch>
        </p:blipFill>
        <p:spPr bwMode="auto">
          <a:xfrm>
            <a:off x="2145175" y="2238073"/>
            <a:ext cx="419100" cy="479425"/>
          </a:xfrm>
          <a:prstGeom prst="rect">
            <a:avLst/>
          </a:prstGeom>
          <a:noFill/>
        </p:spPr>
      </p:pic>
      <p:pic>
        <p:nvPicPr>
          <p:cNvPr id="63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645109" y="2238073"/>
            <a:ext cx="449263" cy="419100"/>
          </a:xfrm>
          <a:prstGeom prst="rect">
            <a:avLst/>
          </a:prstGeom>
          <a:noFill/>
        </p:spPr>
      </p:pic>
      <p:pic>
        <p:nvPicPr>
          <p:cNvPr id="64" name="Picture 4"/>
          <p:cNvPicPr>
            <a:picLocks noChangeAspect="1" noChangeArrowheads="1"/>
          </p:cNvPicPr>
          <p:nvPr/>
        </p:nvPicPr>
        <p:blipFill>
          <a:blip r:embed="rId2"/>
          <a:srcRect l="20241" t="38548" r="75136" b="53227"/>
          <a:stretch>
            <a:fillRect/>
          </a:stretch>
        </p:blipFill>
        <p:spPr bwMode="auto">
          <a:xfrm>
            <a:off x="1216481" y="2238073"/>
            <a:ext cx="381000" cy="419100"/>
          </a:xfrm>
          <a:prstGeom prst="rect">
            <a:avLst/>
          </a:prstGeom>
          <a:noFill/>
        </p:spPr>
      </p:pic>
      <p:pic>
        <p:nvPicPr>
          <p:cNvPr id="65" name="Image 2"/>
          <p:cNvPicPr>
            <a:picLocks noChangeAspect="1" noChangeArrowheads="1"/>
          </p:cNvPicPr>
          <p:nvPr/>
        </p:nvPicPr>
        <p:blipFill>
          <a:blip r:embed="rId2"/>
          <a:srcRect l="20442" t="49081" r="75136" b="40578"/>
          <a:stretch>
            <a:fillRect/>
          </a:stretch>
        </p:blipFill>
        <p:spPr bwMode="auto">
          <a:xfrm>
            <a:off x="2139661" y="3318193"/>
            <a:ext cx="419100" cy="479425"/>
          </a:xfrm>
          <a:prstGeom prst="rect">
            <a:avLst/>
          </a:prstGeom>
          <a:noFill/>
        </p:spPr>
      </p:pic>
      <p:pic>
        <p:nvPicPr>
          <p:cNvPr id="66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639595" y="3318193"/>
            <a:ext cx="449263" cy="419100"/>
          </a:xfrm>
          <a:prstGeom prst="rect">
            <a:avLst/>
          </a:prstGeom>
          <a:noFill/>
        </p:spPr>
      </p:pic>
      <p:pic>
        <p:nvPicPr>
          <p:cNvPr id="67" name="Picture 4"/>
          <p:cNvPicPr>
            <a:picLocks noChangeAspect="1" noChangeArrowheads="1"/>
          </p:cNvPicPr>
          <p:nvPr/>
        </p:nvPicPr>
        <p:blipFill>
          <a:blip r:embed="rId2"/>
          <a:srcRect l="20241" t="38548" r="75136" b="53227"/>
          <a:stretch>
            <a:fillRect/>
          </a:stretch>
        </p:blipFill>
        <p:spPr bwMode="auto">
          <a:xfrm>
            <a:off x="1210967" y="3318193"/>
            <a:ext cx="381000" cy="419100"/>
          </a:xfrm>
          <a:prstGeom prst="rect">
            <a:avLst/>
          </a:prstGeom>
          <a:noFill/>
        </p:spPr>
      </p:pic>
      <p:pic>
        <p:nvPicPr>
          <p:cNvPr id="68" name="Image 2"/>
          <p:cNvPicPr>
            <a:picLocks noChangeAspect="1" noChangeArrowheads="1"/>
          </p:cNvPicPr>
          <p:nvPr/>
        </p:nvPicPr>
        <p:blipFill>
          <a:blip r:embed="rId2"/>
          <a:srcRect l="20442" t="49081" r="75136" b="40578"/>
          <a:stretch>
            <a:fillRect/>
          </a:stretch>
        </p:blipFill>
        <p:spPr bwMode="auto">
          <a:xfrm>
            <a:off x="2141390" y="3841597"/>
            <a:ext cx="419100" cy="479425"/>
          </a:xfrm>
          <a:prstGeom prst="rect">
            <a:avLst/>
          </a:prstGeom>
          <a:noFill/>
        </p:spPr>
      </p:pic>
      <p:pic>
        <p:nvPicPr>
          <p:cNvPr id="69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641324" y="3841597"/>
            <a:ext cx="449263" cy="419100"/>
          </a:xfrm>
          <a:prstGeom prst="rect">
            <a:avLst/>
          </a:prstGeom>
          <a:noFill/>
        </p:spPr>
      </p:pic>
      <p:pic>
        <p:nvPicPr>
          <p:cNvPr id="70" name="Picture 4"/>
          <p:cNvPicPr>
            <a:picLocks noChangeAspect="1" noChangeArrowheads="1"/>
          </p:cNvPicPr>
          <p:nvPr/>
        </p:nvPicPr>
        <p:blipFill>
          <a:blip r:embed="rId2"/>
          <a:srcRect l="20241" t="38548" r="75136" b="53227"/>
          <a:stretch>
            <a:fillRect/>
          </a:stretch>
        </p:blipFill>
        <p:spPr bwMode="auto">
          <a:xfrm>
            <a:off x="1212696" y="3841597"/>
            <a:ext cx="381000" cy="419100"/>
          </a:xfrm>
          <a:prstGeom prst="rect">
            <a:avLst/>
          </a:prstGeom>
          <a:noFill/>
        </p:spPr>
      </p:pic>
      <p:pic>
        <p:nvPicPr>
          <p:cNvPr id="72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639595" y="4341602"/>
            <a:ext cx="449263" cy="419100"/>
          </a:xfrm>
          <a:prstGeom prst="rect">
            <a:avLst/>
          </a:prstGeom>
          <a:noFill/>
        </p:spPr>
      </p:pic>
      <p:pic>
        <p:nvPicPr>
          <p:cNvPr id="73" name="Picture 4"/>
          <p:cNvPicPr>
            <a:picLocks noChangeAspect="1" noChangeArrowheads="1"/>
          </p:cNvPicPr>
          <p:nvPr/>
        </p:nvPicPr>
        <p:blipFill>
          <a:blip r:embed="rId2"/>
          <a:srcRect l="20241" t="38548" r="75136" b="53227"/>
          <a:stretch>
            <a:fillRect/>
          </a:stretch>
        </p:blipFill>
        <p:spPr bwMode="auto">
          <a:xfrm>
            <a:off x="1210967" y="4341602"/>
            <a:ext cx="381000" cy="419100"/>
          </a:xfrm>
          <a:prstGeom prst="rect">
            <a:avLst/>
          </a:prstGeom>
          <a:noFill/>
        </p:spPr>
      </p:pic>
      <p:pic>
        <p:nvPicPr>
          <p:cNvPr id="74" name="Image 2"/>
          <p:cNvPicPr>
            <a:picLocks noChangeAspect="1" noChangeArrowheads="1"/>
          </p:cNvPicPr>
          <p:nvPr/>
        </p:nvPicPr>
        <p:blipFill>
          <a:blip r:embed="rId2"/>
          <a:srcRect l="20442" t="49081" r="75136" b="40578"/>
          <a:stretch>
            <a:fillRect/>
          </a:stretch>
        </p:blipFill>
        <p:spPr bwMode="auto">
          <a:xfrm>
            <a:off x="2139661" y="4784191"/>
            <a:ext cx="419100" cy="479425"/>
          </a:xfrm>
          <a:prstGeom prst="rect">
            <a:avLst/>
          </a:prstGeom>
          <a:noFill/>
        </p:spPr>
      </p:pic>
      <p:pic>
        <p:nvPicPr>
          <p:cNvPr id="75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639595" y="4808200"/>
            <a:ext cx="449263" cy="419100"/>
          </a:xfrm>
          <a:prstGeom prst="rect">
            <a:avLst/>
          </a:prstGeom>
          <a:noFill/>
        </p:spPr>
      </p:pic>
      <p:pic>
        <p:nvPicPr>
          <p:cNvPr id="76" name="Picture 4"/>
          <p:cNvPicPr>
            <a:picLocks noChangeAspect="1" noChangeArrowheads="1"/>
          </p:cNvPicPr>
          <p:nvPr/>
        </p:nvPicPr>
        <p:blipFill>
          <a:blip r:embed="rId2"/>
          <a:srcRect l="20241" t="38548" r="75136" b="53227"/>
          <a:stretch>
            <a:fillRect/>
          </a:stretch>
        </p:blipFill>
        <p:spPr bwMode="auto">
          <a:xfrm>
            <a:off x="1210967" y="4814354"/>
            <a:ext cx="381000" cy="419100"/>
          </a:xfrm>
          <a:prstGeom prst="rect">
            <a:avLst/>
          </a:prstGeom>
          <a:noFill/>
        </p:spPr>
      </p:pic>
      <p:pic>
        <p:nvPicPr>
          <p:cNvPr id="77" name="Image 2"/>
          <p:cNvPicPr>
            <a:picLocks noChangeAspect="1" noChangeArrowheads="1"/>
          </p:cNvPicPr>
          <p:nvPr/>
        </p:nvPicPr>
        <p:blipFill>
          <a:blip r:embed="rId2"/>
          <a:srcRect l="20442" t="49081" r="75136" b="40578"/>
          <a:stretch>
            <a:fillRect/>
          </a:stretch>
        </p:blipFill>
        <p:spPr bwMode="auto">
          <a:xfrm>
            <a:off x="2124137" y="5287984"/>
            <a:ext cx="419100" cy="479425"/>
          </a:xfrm>
          <a:prstGeom prst="rect">
            <a:avLst/>
          </a:prstGeom>
          <a:noFill/>
        </p:spPr>
      </p:pic>
      <p:pic>
        <p:nvPicPr>
          <p:cNvPr id="78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624071" y="5345400"/>
            <a:ext cx="449263" cy="419100"/>
          </a:xfrm>
          <a:prstGeom prst="rect">
            <a:avLst/>
          </a:prstGeom>
          <a:noFill/>
        </p:spPr>
      </p:pic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2"/>
          <a:srcRect l="20241" t="38548" r="75136" b="53227"/>
          <a:stretch>
            <a:fillRect/>
          </a:stretch>
        </p:blipFill>
        <p:spPr bwMode="auto">
          <a:xfrm>
            <a:off x="1195443" y="5318147"/>
            <a:ext cx="381000" cy="419100"/>
          </a:xfrm>
          <a:prstGeom prst="rect">
            <a:avLst/>
          </a:prstGeom>
          <a:noFill/>
        </p:spPr>
      </p:pic>
      <p:pic>
        <p:nvPicPr>
          <p:cNvPr id="80" name="Image 2"/>
          <p:cNvPicPr>
            <a:picLocks noChangeAspect="1" noChangeArrowheads="1"/>
          </p:cNvPicPr>
          <p:nvPr/>
        </p:nvPicPr>
        <p:blipFill>
          <a:blip r:embed="rId2"/>
          <a:srcRect l="20442" t="49081" r="75136" b="40578"/>
          <a:stretch>
            <a:fillRect/>
          </a:stretch>
        </p:blipFill>
        <p:spPr bwMode="auto">
          <a:xfrm>
            <a:off x="2124137" y="5775711"/>
            <a:ext cx="419100" cy="479425"/>
          </a:xfrm>
          <a:prstGeom prst="rect">
            <a:avLst/>
          </a:prstGeom>
          <a:noFill/>
        </p:spPr>
      </p:pic>
      <p:pic>
        <p:nvPicPr>
          <p:cNvPr id="81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624071" y="5833127"/>
            <a:ext cx="449263" cy="419100"/>
          </a:xfrm>
          <a:prstGeom prst="rect">
            <a:avLst/>
          </a:prstGeom>
          <a:noFill/>
        </p:spPr>
      </p:pic>
      <p:pic>
        <p:nvPicPr>
          <p:cNvPr id="82" name="Picture 4"/>
          <p:cNvPicPr>
            <a:picLocks noChangeAspect="1" noChangeArrowheads="1"/>
          </p:cNvPicPr>
          <p:nvPr/>
        </p:nvPicPr>
        <p:blipFill>
          <a:blip r:embed="rId2"/>
          <a:srcRect l="20241" t="38548" r="75136" b="53227"/>
          <a:stretch>
            <a:fillRect/>
          </a:stretch>
        </p:blipFill>
        <p:spPr bwMode="auto">
          <a:xfrm>
            <a:off x="1195443" y="5805874"/>
            <a:ext cx="381000" cy="419100"/>
          </a:xfrm>
          <a:prstGeom prst="rect">
            <a:avLst/>
          </a:prstGeom>
          <a:noFill/>
        </p:spPr>
      </p:pic>
      <p:pic>
        <p:nvPicPr>
          <p:cNvPr id="83" name="Image 2"/>
          <p:cNvPicPr>
            <a:picLocks noChangeAspect="1" noChangeArrowheads="1"/>
          </p:cNvPicPr>
          <p:nvPr/>
        </p:nvPicPr>
        <p:blipFill>
          <a:blip r:embed="rId2"/>
          <a:srcRect l="20442" t="49081" r="75136" b="40578"/>
          <a:stretch>
            <a:fillRect/>
          </a:stretch>
        </p:blipFill>
        <p:spPr bwMode="auto">
          <a:xfrm>
            <a:off x="2073167" y="6297930"/>
            <a:ext cx="419100" cy="479425"/>
          </a:xfrm>
          <a:prstGeom prst="rect">
            <a:avLst/>
          </a:prstGeom>
          <a:noFill/>
        </p:spPr>
      </p:pic>
      <p:pic>
        <p:nvPicPr>
          <p:cNvPr id="84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573101" y="6355346"/>
            <a:ext cx="449263" cy="419100"/>
          </a:xfrm>
          <a:prstGeom prst="rect">
            <a:avLst/>
          </a:prstGeom>
          <a:noFill/>
        </p:spPr>
      </p:pic>
      <p:pic>
        <p:nvPicPr>
          <p:cNvPr id="85" name="Picture 4"/>
          <p:cNvPicPr>
            <a:picLocks noChangeAspect="1" noChangeArrowheads="1"/>
          </p:cNvPicPr>
          <p:nvPr/>
        </p:nvPicPr>
        <p:blipFill>
          <a:blip r:embed="rId2"/>
          <a:srcRect l="20241" t="38548" r="75136" b="53227"/>
          <a:stretch>
            <a:fillRect/>
          </a:stretch>
        </p:blipFill>
        <p:spPr bwMode="auto">
          <a:xfrm>
            <a:off x="1144473" y="6328093"/>
            <a:ext cx="381000" cy="419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84905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oneTexte 4"/>
          <p:cNvSpPr txBox="1">
            <a:spLocks noChangeArrowheads="1"/>
          </p:cNvSpPr>
          <p:nvPr/>
        </p:nvSpPr>
        <p:spPr bwMode="auto">
          <a:xfrm>
            <a:off x="467544" y="285728"/>
            <a:ext cx="727280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2800" b="1" dirty="0">
                <a:solidFill>
                  <a:srgbClr val="0000FF"/>
                </a:solidFill>
                <a:cs typeface="Arial" charset="0"/>
              </a:rPr>
              <a:t>      </a:t>
            </a:r>
            <a:r>
              <a:rPr lang="fr-FR" sz="2800" b="1" dirty="0">
                <a:solidFill>
                  <a:schemeClr val="accent2"/>
                </a:solidFill>
                <a:cs typeface="Arial" charset="0"/>
              </a:rPr>
              <a:t>   </a:t>
            </a:r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Les points-clé 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  <p:sp>
        <p:nvSpPr>
          <p:cNvPr id="36867" name="Rectangle 5"/>
          <p:cNvSpPr>
            <a:spLocks noChangeArrowheads="1"/>
          </p:cNvSpPr>
          <p:nvPr/>
        </p:nvSpPr>
        <p:spPr bwMode="auto">
          <a:xfrm>
            <a:off x="285720" y="1285860"/>
            <a:ext cx="8715436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Des prélèvements disco-vertébraux doivent être effectués si les hémocultures sont négatives.</a:t>
            </a:r>
          </a:p>
          <a:p>
            <a:pPr marL="342900" indent="-342900" algn="just"/>
            <a:endParaRPr lang="fr-FR" sz="2000" dirty="0">
              <a:solidFill>
                <a:schemeClr val="tx1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La stabilité de la colonne vertébrale doit être évaluée par un spécialiste du rachis.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fr-FR" sz="2000" dirty="0">
              <a:solidFill>
                <a:schemeClr val="tx1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L’IRM doit inclure une exploration de toute la colonne vertébrale avec au moins 2 plans orthogonaux pour le(s) niveau(x) affecté(s).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fr-FR" sz="2000" dirty="0">
              <a:solidFill>
                <a:srgbClr val="FF0000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L’antibiothérapie :</a:t>
            </a:r>
          </a:p>
          <a:p>
            <a:pPr marL="1085850" lvl="1" indent="-342900" algn="just">
              <a:buFont typeface="Arial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Est de 6 semaines</a:t>
            </a:r>
          </a:p>
          <a:p>
            <a:pPr marL="1085850" lvl="1" indent="-342900" algn="just">
              <a:buFont typeface="Arial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Peut être orale d’emblée</a:t>
            </a:r>
          </a:p>
          <a:p>
            <a:pPr marL="1085850" lvl="1" indent="-342900" algn="just">
              <a:buFont typeface="Arial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En cas de traitement IV un relai per os rapide est recommandé.</a:t>
            </a:r>
          </a:p>
          <a:p>
            <a:pPr marL="342900" indent="-342900" algn="just"/>
            <a:endParaRPr lang="fr-FR" sz="2000" dirty="0">
              <a:solidFill>
                <a:schemeClr val="tx1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Le lever précoce des patients est recommandé.</a:t>
            </a:r>
            <a:endParaRPr lang="fr-FR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214282" y="6400800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3101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356175"/>
              </p:ext>
            </p:extLst>
          </p:nvPr>
        </p:nvGraphicFramePr>
        <p:xfrm>
          <a:off x="107504" y="1052736"/>
          <a:ext cx="8856983" cy="51884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8074">
                  <a:extLst>
                    <a:ext uri="{9D8B030D-6E8A-4147-A177-3AD203B41FA5}">
                      <a16:colId xmlns:a16="http://schemas.microsoft.com/office/drawing/2014/main" val="3121588147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447972496"/>
                    </a:ext>
                  </a:extLst>
                </a:gridCol>
                <a:gridCol w="4667407">
                  <a:extLst>
                    <a:ext uri="{9D8B030D-6E8A-4147-A177-3AD203B41FA5}">
                      <a16:colId xmlns:a16="http://schemas.microsoft.com/office/drawing/2014/main" val="3495196457"/>
                    </a:ext>
                  </a:extLst>
                </a:gridCol>
                <a:gridCol w="1699334">
                  <a:extLst>
                    <a:ext uri="{9D8B030D-6E8A-4147-A177-3AD203B41FA5}">
                      <a16:colId xmlns:a16="http://schemas.microsoft.com/office/drawing/2014/main" val="1443022246"/>
                    </a:ext>
                  </a:extLst>
                </a:gridCol>
              </a:tblGrid>
              <a:tr h="242274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Times New Roman"/>
                          <a:cs typeface="Calibri"/>
                        </a:rPr>
                        <a:t>Modalités d'administration des antibiotiques dans le cadre d'une IDV chez l'adulte : posologies, voies d'administration, rythme, particularités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59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Antibiotique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Adaptations : 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fonction rénale, poids, modalité de perfusion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Posologie totale journalière de référence pour une fonction rénale normale (clairance entre 60 et 90 ml/min) et un IMC normal (entre 18 et 30 kg/ m²)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Suivi thérapeutique pharmacologique recommandé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216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Piperacilline-tazobactam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Administration discontinue en perfusions prolongées : [4 g pipéracilline + 0,5 g tazobactam] toutes les 6 h en perfusions de 3 h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OU perfusion continue avec une posologie ≥ 12g/j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762141"/>
                  </a:ext>
                </a:extLst>
              </a:tr>
              <a:tr h="268184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Levofloxacine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Staphylococcus </a:t>
                      </a:r>
                      <a:r>
                        <a:rPr lang="fr-FR" sz="1100" b="1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 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ou</a:t>
                      </a: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PO: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750 mg/j en une seule administration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fr-FR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016631"/>
                  </a:ext>
                </a:extLst>
              </a:tr>
              <a:tr h="2681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Enterobacterales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fr-FR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ou</a:t>
                      </a: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PO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: 500 mg/j en une seule administration</a:t>
                      </a:r>
                      <a:endParaRPr lang="fr-FR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42415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Ciprofloxacine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Pseudomonas </a:t>
                      </a:r>
                      <a:r>
                        <a:rPr lang="en-US" sz="1100" b="1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400 mg/ 8h                                                                                                              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750 mg/ 12 h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Ciprofloxacine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682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Vancomycine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Administration continue : dose de charge de 30 mg/kg en perfusion de 2 h, puis dose d’entretien de 30 mg/kg/j (stabilité jusqu’à 24 h)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Systématique : AUC/CMI entre 400- 600 ou concentration plasmatique au plateau : 25- 30 mg/L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1413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Teicoplanine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IV: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Dose de charge de 12 mg/kg toutes les 12 h les 3 à 5 premières injections iv, puis dose d’entretien de 12 mg/kg par voie iv ou intramusculaire toutes les 24 h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Systématique: concentration plasmatique: 20 et 30 mg/L.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435766"/>
                  </a:ext>
                </a:extLst>
              </a:tr>
              <a:tr h="18542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Daptomycine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Staphylococcus </a:t>
                      </a:r>
                      <a:r>
                        <a:rPr lang="fr-FR" sz="1100" b="1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10 mg/kg en perfusions de 30 min en dose unique journalière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fr-FR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728778"/>
                  </a:ext>
                </a:extLst>
              </a:tr>
              <a:tr h="35347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Enterococcus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b="1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fr-FR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: 12 mg/kg en perfusions de 30 min en dose unique journalière</a:t>
                      </a:r>
                      <a:endParaRPr lang="fr-FR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04372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Linézolide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 ou PO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600 mg/ 12 h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Utile pour évaluer la toxicité hématologique.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484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Tédizolide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 ou PO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200 mg/ 24 h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310834"/>
                  </a:ext>
                </a:extLst>
              </a:tr>
            </a:tbl>
          </a:graphicData>
        </a:graphic>
      </p:graphicFrame>
      <p:sp>
        <p:nvSpPr>
          <p:cNvPr id="54" name="ZoneTexte 4">
            <a:extLst>
              <a:ext uri="{FF2B5EF4-FFF2-40B4-BE49-F238E27FC236}">
                <a16:creationId xmlns:a16="http://schemas.microsoft.com/office/drawing/2014/main" id="{9DA9411F-E1C7-49E1-ABBA-0957CCD41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177506"/>
            <a:ext cx="86764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Posologies recommandées (2)</a:t>
            </a:r>
          </a:p>
        </p:txBody>
      </p:sp>
      <p:pic>
        <p:nvPicPr>
          <p:cNvPr id="63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546988" y="2445044"/>
            <a:ext cx="449263" cy="419100"/>
          </a:xfrm>
          <a:prstGeom prst="rect">
            <a:avLst/>
          </a:prstGeom>
          <a:noFill/>
        </p:spPr>
      </p:pic>
      <p:pic>
        <p:nvPicPr>
          <p:cNvPr id="65" name="Image 2"/>
          <p:cNvPicPr>
            <a:picLocks noChangeAspect="1" noChangeArrowheads="1"/>
          </p:cNvPicPr>
          <p:nvPr/>
        </p:nvPicPr>
        <p:blipFill>
          <a:blip r:embed="rId2"/>
          <a:srcRect l="20442" t="49081" r="75136" b="40578"/>
          <a:stretch>
            <a:fillRect/>
          </a:stretch>
        </p:blipFill>
        <p:spPr bwMode="auto">
          <a:xfrm>
            <a:off x="2097859" y="3641230"/>
            <a:ext cx="419100" cy="479425"/>
          </a:xfrm>
          <a:prstGeom prst="rect">
            <a:avLst/>
          </a:prstGeom>
          <a:noFill/>
        </p:spPr>
      </p:pic>
      <p:pic>
        <p:nvPicPr>
          <p:cNvPr id="66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597792" y="3652143"/>
            <a:ext cx="449263" cy="419100"/>
          </a:xfrm>
          <a:prstGeom prst="rect">
            <a:avLst/>
          </a:prstGeom>
          <a:noFill/>
        </p:spPr>
      </p:pic>
      <p:pic>
        <p:nvPicPr>
          <p:cNvPr id="67" name="Picture 4"/>
          <p:cNvPicPr>
            <a:picLocks noChangeAspect="1" noChangeArrowheads="1"/>
          </p:cNvPicPr>
          <p:nvPr/>
        </p:nvPicPr>
        <p:blipFill>
          <a:blip r:embed="rId2"/>
          <a:srcRect l="20241" t="38548" r="75136" b="53227"/>
          <a:stretch>
            <a:fillRect/>
          </a:stretch>
        </p:blipFill>
        <p:spPr bwMode="auto">
          <a:xfrm>
            <a:off x="1123259" y="3647703"/>
            <a:ext cx="381000" cy="419100"/>
          </a:xfrm>
          <a:prstGeom prst="rect">
            <a:avLst/>
          </a:prstGeom>
          <a:noFill/>
        </p:spPr>
      </p:pic>
      <p:pic>
        <p:nvPicPr>
          <p:cNvPr id="27" name="Image 2"/>
          <p:cNvPicPr>
            <a:picLocks noChangeAspect="1" noChangeArrowheads="1"/>
          </p:cNvPicPr>
          <p:nvPr/>
        </p:nvPicPr>
        <p:blipFill>
          <a:blip r:embed="rId2"/>
          <a:srcRect l="20442" t="49081" r="75136" b="40578"/>
          <a:stretch>
            <a:fillRect/>
          </a:stretch>
        </p:blipFill>
        <p:spPr bwMode="auto">
          <a:xfrm>
            <a:off x="2047055" y="1840735"/>
            <a:ext cx="419100" cy="479425"/>
          </a:xfrm>
          <a:prstGeom prst="rect">
            <a:avLst/>
          </a:prstGeom>
          <a:noFill/>
        </p:spPr>
      </p:pic>
      <p:pic>
        <p:nvPicPr>
          <p:cNvPr id="28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546989" y="1840735"/>
            <a:ext cx="449263" cy="419100"/>
          </a:xfrm>
          <a:prstGeom prst="rect">
            <a:avLst/>
          </a:prstGeom>
          <a:noFill/>
        </p:spPr>
      </p:pic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573101" y="3056525"/>
            <a:ext cx="449263" cy="419100"/>
          </a:xfrm>
          <a:prstGeom prst="rect">
            <a:avLst/>
          </a:prstGeom>
          <a:noFill/>
        </p:spPr>
      </p:pic>
      <p:pic>
        <p:nvPicPr>
          <p:cNvPr id="30" name="Picture 4"/>
          <p:cNvPicPr>
            <a:picLocks noChangeAspect="1" noChangeArrowheads="1"/>
          </p:cNvPicPr>
          <p:nvPr/>
        </p:nvPicPr>
        <p:blipFill>
          <a:blip r:embed="rId2"/>
          <a:srcRect l="20241" t="38548" r="75136" b="53227"/>
          <a:stretch>
            <a:fillRect/>
          </a:stretch>
        </p:blipFill>
        <p:spPr bwMode="auto">
          <a:xfrm>
            <a:off x="1144473" y="3056525"/>
            <a:ext cx="381000" cy="419100"/>
          </a:xfrm>
          <a:prstGeom prst="rect">
            <a:avLst/>
          </a:prstGeom>
          <a:noFill/>
        </p:spPr>
      </p:pic>
      <p:pic>
        <p:nvPicPr>
          <p:cNvPr id="31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525473" y="5387570"/>
            <a:ext cx="449263" cy="419100"/>
          </a:xfrm>
          <a:prstGeom prst="rect">
            <a:avLst/>
          </a:prstGeom>
          <a:noFill/>
        </p:spPr>
      </p:pic>
      <p:pic>
        <p:nvPicPr>
          <p:cNvPr id="32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576277" y="4813778"/>
            <a:ext cx="449263" cy="419100"/>
          </a:xfrm>
          <a:prstGeom prst="rect">
            <a:avLst/>
          </a:prstGeom>
          <a:noFill/>
        </p:spPr>
      </p:pic>
      <p:pic>
        <p:nvPicPr>
          <p:cNvPr id="33" name="Picture 4"/>
          <p:cNvPicPr>
            <a:picLocks noChangeAspect="1" noChangeArrowheads="1"/>
          </p:cNvPicPr>
          <p:nvPr/>
        </p:nvPicPr>
        <p:blipFill>
          <a:blip r:embed="rId2"/>
          <a:srcRect l="20241" t="38548" r="75136" b="53227"/>
          <a:stretch>
            <a:fillRect/>
          </a:stretch>
        </p:blipFill>
        <p:spPr bwMode="auto">
          <a:xfrm>
            <a:off x="1144473" y="4802865"/>
            <a:ext cx="381000" cy="419100"/>
          </a:xfrm>
          <a:prstGeom prst="rect">
            <a:avLst/>
          </a:prstGeom>
          <a:noFill/>
        </p:spPr>
      </p:pic>
      <p:pic>
        <p:nvPicPr>
          <p:cNvPr id="34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543265" y="4243321"/>
            <a:ext cx="449263" cy="419100"/>
          </a:xfrm>
          <a:prstGeom prst="rect">
            <a:avLst/>
          </a:prstGeom>
          <a:noFill/>
        </p:spPr>
      </p:pic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2"/>
          <a:srcRect l="20241" t="38548" r="75136" b="53227"/>
          <a:stretch>
            <a:fillRect/>
          </a:stretch>
        </p:blipFill>
        <p:spPr bwMode="auto">
          <a:xfrm>
            <a:off x="1111461" y="4232408"/>
            <a:ext cx="381000" cy="419100"/>
          </a:xfrm>
          <a:prstGeom prst="rect">
            <a:avLst/>
          </a:prstGeom>
          <a:noFill/>
        </p:spPr>
      </p:pic>
      <p:sp>
        <p:nvSpPr>
          <p:cNvPr id="17" name="Espace réservé du pied de page 1">
            <a:extLst>
              <a:ext uri="{FF2B5EF4-FFF2-40B4-BE49-F238E27FC236}">
                <a16:creationId xmlns:a16="http://schemas.microsoft.com/office/drawing/2014/main" id="{6EC403A5-4D28-4365-9FE0-8E5FB5609A25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51520" y="6350175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8854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ZoneTexte 4">
            <a:extLst>
              <a:ext uri="{FF2B5EF4-FFF2-40B4-BE49-F238E27FC236}">
                <a16:creationId xmlns:a16="http://schemas.microsoft.com/office/drawing/2014/main" id="{9DA9411F-E1C7-49E1-ABBA-0957CCD41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47" y="79248"/>
            <a:ext cx="86764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Posologies recommandées (3)</a:t>
            </a:r>
          </a:p>
        </p:txBody>
      </p:sp>
      <p:graphicFrame>
        <p:nvGraphicFramePr>
          <p:cNvPr id="49" name="Tableau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371099"/>
              </p:ext>
            </p:extLst>
          </p:nvPr>
        </p:nvGraphicFramePr>
        <p:xfrm>
          <a:off x="214282" y="1117246"/>
          <a:ext cx="8745038" cy="5438874"/>
        </p:xfrm>
        <a:graphic>
          <a:graphicData uri="http://schemas.openxmlformats.org/drawingml/2006/table">
            <a:tbl>
              <a:tblPr/>
              <a:tblGrid>
                <a:gridCol w="928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25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653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84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3197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Modalités d'administration des antibiotiques dans le cadre d'une IDV chez l'adulte : posologies, voies d'administration, rythme, particularités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607" marR="42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7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Antibiotique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607" marR="42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Adaptations : 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fonction rénale, poids, modalité de perfusion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607" marR="42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Posologie totale journalière de référence pour une fonction rénale normale (clairance entre 60 et 90 ml/min) et un IMC normal (entre 18 et 30 kg/ m²)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607" marR="42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Particularités/ remarques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607" marR="42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7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Clindamycine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IV </a:t>
                      </a:r>
                      <a:r>
                        <a:rPr lang="en-US" sz="11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ou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PO 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:                                                                                                                                                                                  -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poids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&lt;70 kg : 600mg/ 8h                                                                                                   -</a:t>
                      </a:r>
                      <a:r>
                        <a:rPr lang="en-US" sz="11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poids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&gt; 70kg : 900 mg/ 8h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53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Rifampicine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IV ou PO 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: 10 mg/kg/j 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78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Cotrimoxazole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i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Staphylococcus </a:t>
                      </a:r>
                      <a:r>
                        <a:rPr lang="fr-FR" sz="1100" b="1" i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spp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IV ou PO 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: [320 mg triméthoprime + 1600 mg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sulfaméthoxazole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]/ 12h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212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Gentamicine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IV 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: 5 mg/kg en perfusions de 30 min en dose unique journalière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Le STP doit guider l’adaptation des posologies.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9727">
                <a:tc gridSpan="4">
                  <a:txBody>
                    <a:bodyPr/>
                    <a:lstStyle/>
                    <a:p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IMC : indice de masse corporelle ; PO</a:t>
                      </a:r>
                      <a:r>
                        <a:rPr lang="fr-FR" sz="1100" kern="12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: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per os; IV:</a:t>
                      </a:r>
                      <a:r>
                        <a:rPr lang="fr-FR" sz="1100" kern="12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Intra-veineux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; STP</a:t>
                      </a:r>
                      <a:r>
                        <a:rPr lang="fr-FR" sz="1100" kern="12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: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suivi thérapeutique pharmacologique</a:t>
                      </a:r>
                    </a:p>
                    <a:p>
                      <a:endParaRPr lang="en-US" sz="1100" kern="12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  = molécule s’adaptant à la fonction rénale, utilisation de l’outil « GPR » </a:t>
                      </a: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recommandé :http://sitegpr.com/fr/ et le 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STP est recommandé.</a:t>
                      </a:r>
                    </a:p>
                    <a:p>
                      <a:endParaRPr lang="fr-FR" sz="1100" kern="12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endParaRPr lang="en-US" sz="1100" kern="12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= molécule s’adaptant au poids, utilisation </a:t>
                      </a: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de l’outil </a:t>
                      </a:r>
                      <a:r>
                        <a:rPr lang="fr-FR" sz="1100" kern="120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  <a:hlinkClick r:id="rId2" tooltip="http://abxbmi.com/"/>
                        </a:rPr>
                        <a:t>abxbmi.com</a:t>
                      </a:r>
                      <a:r>
                        <a:rPr lang="fr-FR" sz="1100" kern="120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 (</a:t>
                      </a:r>
                      <a:r>
                        <a:rPr lang="fr-FR" sz="1100" kern="120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  <a:hlinkClick r:id="rId2" tooltip="http://abxbmi.com/"/>
                        </a:rPr>
                        <a:t>http://abxbmi.com</a:t>
                      </a: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) 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et le STP est recommandé.</a:t>
                      </a:r>
                    </a:p>
                    <a:p>
                      <a:endParaRPr lang="fr-FR" sz="1100" kern="12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r>
                        <a:rPr lang="fr-FR" sz="1100" kern="12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  </a:t>
                      </a:r>
                    </a:p>
                    <a:p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  = molécules dont les modalités de perfusion peuvent être adaptées/ modifiées/ optimisée, utilisation des outils suivants recommandée : </a:t>
                      </a:r>
                    </a:p>
                    <a:p>
                      <a:r>
                        <a:rPr lang="fr-FR" sz="1100" kern="12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  </a:t>
                      </a:r>
                    </a:p>
                    <a:p>
                      <a:r>
                        <a:rPr lang="fr-FR" sz="1100" kern="12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Longuet P et al.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Preparing and administering injectable antibiotics: How to avoid playing God. Med Mal Infect. 2016 (PMID: 27112521); </a:t>
                      </a:r>
                    </a:p>
                    <a:p>
                      <a:r>
                        <a:rPr lang="en-US" sz="1100" u="none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  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https://www.sfm-microbiologie.org/wp-content/uploads/2022/05/CASFM2022_V1.0.pdf? (p172 à 183) ; </a:t>
                      </a:r>
                    </a:p>
                    <a:p>
                      <a:r>
                        <a:rPr lang="en-US" sz="1100" kern="12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Diamantis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S et al. Home intravenous </a:t>
                      </a:r>
                      <a:r>
                        <a:rPr lang="en-US" sz="1100" kern="12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antibiotherapy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and the proper use of elastomeric pumps: Systematic review of the literature and proposals for improved use. Infect </a:t>
                      </a:r>
                      <a:r>
                        <a:rPr lang="en-US" sz="1100" kern="12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Dis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Now. 2021 (PMID: 33576336).</a:t>
                      </a: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05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050" dirty="0">
                        <a:latin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51" name="Picture 11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1180472" y="2761315"/>
            <a:ext cx="381000" cy="419100"/>
          </a:xfrm>
          <a:prstGeom prst="rect">
            <a:avLst/>
          </a:prstGeom>
          <a:noFill/>
        </p:spPr>
      </p:pic>
      <p:pic>
        <p:nvPicPr>
          <p:cNvPr id="52" name="Picture 9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1180472" y="2185753"/>
            <a:ext cx="381000" cy="419100"/>
          </a:xfrm>
          <a:prstGeom prst="rect">
            <a:avLst/>
          </a:prstGeom>
          <a:noFill/>
        </p:spPr>
      </p:pic>
      <p:pic>
        <p:nvPicPr>
          <p:cNvPr id="53" name="Picture 17"/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1533037" y="2780833"/>
            <a:ext cx="449263" cy="419100"/>
          </a:xfrm>
          <a:prstGeom prst="rect">
            <a:avLst/>
          </a:prstGeom>
          <a:noFill/>
        </p:spPr>
      </p:pic>
      <p:pic>
        <p:nvPicPr>
          <p:cNvPr id="54" name="Picture 16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1180472" y="3735596"/>
            <a:ext cx="381000" cy="419100"/>
          </a:xfrm>
          <a:prstGeom prst="rect">
            <a:avLst/>
          </a:prstGeom>
          <a:noFill/>
        </p:spPr>
      </p:pic>
      <p:pic>
        <p:nvPicPr>
          <p:cNvPr id="55" name="Picture 15"/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1530047" y="3770975"/>
            <a:ext cx="449263" cy="419100"/>
          </a:xfrm>
          <a:prstGeom prst="rect">
            <a:avLst/>
          </a:prstGeom>
          <a:noFill/>
        </p:spPr>
      </p:pic>
      <p:pic>
        <p:nvPicPr>
          <p:cNvPr id="57" name="Picture 15"/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214282" y="4429132"/>
            <a:ext cx="449263" cy="419100"/>
          </a:xfrm>
          <a:prstGeom prst="rect">
            <a:avLst/>
          </a:prstGeom>
          <a:noFill/>
        </p:spPr>
      </p:pic>
      <p:pic>
        <p:nvPicPr>
          <p:cNvPr id="58" name="Picture 11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214282" y="4857760"/>
            <a:ext cx="381000" cy="419100"/>
          </a:xfrm>
          <a:prstGeom prst="rect">
            <a:avLst/>
          </a:prstGeom>
          <a:noFill/>
        </p:spPr>
      </p:pic>
      <p:pic>
        <p:nvPicPr>
          <p:cNvPr id="59" name="Image 2"/>
          <p:cNvPicPr>
            <a:picLocks noChangeAspect="1" noChangeArrowheads="1"/>
          </p:cNvPicPr>
          <p:nvPr/>
        </p:nvPicPr>
        <p:blipFill>
          <a:blip r:embed="rId3"/>
          <a:srcRect l="20442" t="49081" r="75136" b="40578"/>
          <a:stretch>
            <a:fillRect/>
          </a:stretch>
        </p:blipFill>
        <p:spPr bwMode="auto">
          <a:xfrm>
            <a:off x="214282" y="5286388"/>
            <a:ext cx="419100" cy="479425"/>
          </a:xfrm>
          <a:prstGeom prst="rect">
            <a:avLst/>
          </a:prstGeom>
          <a:noFill/>
        </p:spPr>
      </p:pic>
      <p:pic>
        <p:nvPicPr>
          <p:cNvPr id="12" name="Picture 16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1180472" y="3266145"/>
            <a:ext cx="381000" cy="419100"/>
          </a:xfrm>
          <a:prstGeom prst="rect">
            <a:avLst/>
          </a:prstGeom>
          <a:noFill/>
        </p:spPr>
      </p:pic>
      <p:pic>
        <p:nvPicPr>
          <p:cNvPr id="13" name="Picture 15"/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1523976" y="3266145"/>
            <a:ext cx="449263" cy="419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78647" y="6525344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7504" y="1569561"/>
            <a:ext cx="3888432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Evaluation de la stabilité du rachis: avis spécialisé.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Décubitus dorsal non recommandé à la phase initiale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En l’absence d’instabilité clinique ou radiologique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En l’absence de douleur.</a:t>
            </a:r>
          </a:p>
          <a:p>
            <a:pPr lvl="1" indent="0"/>
            <a:endParaRPr lang="fr-FR" sz="1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Stabilité rachidienne : évaluée par le score SINS.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78647" y="79248"/>
            <a:ext cx="86764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Immobilisation / corset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  <p:pic>
        <p:nvPicPr>
          <p:cNvPr id="5" name="Picture 3" descr="Une image contenant table&#10;&#10;Description générée automatiquement">
            <a:extLst>
              <a:ext uri="{FF2B5EF4-FFF2-40B4-BE49-F238E27FC236}">
                <a16:creationId xmlns:a16="http://schemas.microsoft.com/office/drawing/2014/main" id="{9A4DD001-659C-40FF-9AF3-655B1533697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1920" y="1252497"/>
            <a:ext cx="5307491" cy="5526255"/>
          </a:xfrm>
          <a:prstGeom prst="rect">
            <a:avLst/>
          </a:prstGeom>
          <a:noFill/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E835BFEF-84AA-4023-BA3F-9F9FE2EB6030}"/>
              </a:ext>
            </a:extLst>
          </p:cNvPr>
          <p:cNvSpPr txBox="1"/>
          <p:nvPr/>
        </p:nvSpPr>
        <p:spPr>
          <a:xfrm>
            <a:off x="4488883" y="1177007"/>
            <a:ext cx="45476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Spinal </a:t>
            </a:r>
            <a:r>
              <a:rPr lang="fr-FR" sz="1400" i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Instability</a:t>
            </a:r>
            <a:r>
              <a:rPr lang="fr-FR" sz="14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400" i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Neoplasic</a:t>
            </a:r>
            <a:r>
              <a:rPr lang="fr-FR" sz="14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Score (SINS) d’après Fischer et al.</a:t>
            </a:r>
            <a:endParaRPr lang="fr-F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3506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78647" y="6525344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51520" y="1729839"/>
            <a:ext cx="872739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Corset d’immobilisation : 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Pour les IDV cervicales : port permanent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Pour les IDV thoraciques et lombaires : port non recommandé,</a:t>
            </a:r>
            <a:r>
              <a:rPr lang="fr-FR" dirty="0">
                <a:solidFill>
                  <a:schemeClr val="tx1"/>
                </a:solidFill>
              </a:rPr>
              <a:t> en l’absence d’instabilité. </a:t>
            </a:r>
          </a:p>
          <a:p>
            <a:pPr lvl="1" indent="0"/>
            <a:r>
              <a:rPr lang="fr-FR" dirty="0">
                <a:solidFill>
                  <a:schemeClr val="tx1"/>
                </a:solidFill>
              </a:rPr>
              <a:t>	  Mais le corset peut: 	- limiter les douleurs lors des transferts </a:t>
            </a:r>
          </a:p>
          <a:p>
            <a:pPr lvl="1" indent="0"/>
            <a:r>
              <a:rPr lang="fr-FR" dirty="0">
                <a:solidFill>
                  <a:schemeClr val="tx1"/>
                </a:solidFill>
              </a:rPr>
              <a:t>						- favoriser la réhabilitation précoce.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Station assise possible en l’absence de douleur.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Examen neurologique quotidien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délai médian d’apparition d’une complication neurologique : 10 jours. </a:t>
            </a:r>
          </a:p>
        </p:txBody>
      </p:sp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78647" y="79248"/>
            <a:ext cx="86764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Immobilisation / corset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0965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78647" y="6525344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79512" y="1219974"/>
            <a:ext cx="892899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En cas de radiculalgie : avis médico chirurgical urgent.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En cas de signe neurologique déficitaire : chirurgie de décompression dans les meilleurs délais </a:t>
            </a:r>
            <a:r>
              <a:rPr lang="fr-FR" dirty="0">
                <a:solidFill>
                  <a:schemeClr val="tx1"/>
                </a:solidFill>
              </a:rPr>
              <a:t>(+/- associée à une ostéosynthèse rachidienne).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En cas d’ostéosynthèse rachidienne : immobilisation par corset non recommandée. 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En présence de </a:t>
            </a:r>
            <a:r>
              <a:rPr lang="fr-FR" b="1" dirty="0">
                <a:solidFill>
                  <a:schemeClr val="tx1"/>
                </a:solidFill>
              </a:rPr>
              <a:t>signes neurologiques déficitaires </a:t>
            </a:r>
            <a:r>
              <a:rPr lang="fr-FR" dirty="0">
                <a:solidFill>
                  <a:schemeClr val="tx1"/>
                </a:solidFill>
              </a:rPr>
              <a:t>et si prise en charge chirurgicale impossible : </a:t>
            </a:r>
            <a:r>
              <a:rPr lang="fr-FR" b="1" dirty="0">
                <a:solidFill>
                  <a:schemeClr val="tx1"/>
                </a:solidFill>
              </a:rPr>
              <a:t>corticothérapie à discuter.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En cas de sepsis contrôlé</a:t>
            </a:r>
          </a:p>
          <a:p>
            <a:pPr lvl="1" indent="0"/>
            <a:r>
              <a:rPr lang="fr-FR" dirty="0">
                <a:solidFill>
                  <a:schemeClr val="tx1"/>
                </a:solidFill>
              </a:rPr>
              <a:t>ET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En cas d’antibiothérapie adaptée</a:t>
            </a:r>
          </a:p>
          <a:p>
            <a:pPr lvl="1" indent="0"/>
            <a:r>
              <a:rPr lang="fr-FR" dirty="0">
                <a:solidFill>
                  <a:schemeClr val="tx1"/>
                </a:solidFill>
              </a:rPr>
              <a:t>ET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Après avis spécialisé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78647" y="79248"/>
            <a:ext cx="86764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Prise en charge chirurgicale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969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78647" y="6525344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310565"/>
            <a:ext cx="910850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0"/>
            <a:endParaRPr lang="fr-FR" sz="2000" dirty="0">
              <a:solidFill>
                <a:schemeClr val="tx1"/>
              </a:solidFill>
            </a:endParaRPr>
          </a:p>
          <a:p>
            <a:pPr marL="571500" indent="-28575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Durée du suivi recommandé après arrêt des antibiotiques : </a:t>
            </a:r>
          </a:p>
          <a:p>
            <a:pPr marL="1314450" lvl="1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Sur rachis natif : 1 an</a:t>
            </a:r>
          </a:p>
          <a:p>
            <a:pPr marL="1314450" lvl="1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Sur matériel : 2 ans.</a:t>
            </a:r>
          </a:p>
          <a:p>
            <a:pPr marL="571500" indent="-285750">
              <a:buFont typeface="Arial" panose="020B0604020202020204" pitchFamily="34" charset="0"/>
              <a:buChar char="•"/>
            </a:pPr>
            <a:endParaRPr lang="fr-FR" sz="2000" dirty="0">
              <a:solidFill>
                <a:schemeClr val="tx1"/>
              </a:solidFill>
            </a:endParaRPr>
          </a:p>
          <a:p>
            <a:pPr marL="571500" indent="-28575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Seul biomarqueur pouvant être utilisé : CRP.</a:t>
            </a:r>
          </a:p>
          <a:p>
            <a:pPr marL="571500" indent="-285750">
              <a:buFont typeface="Arial" panose="020B0604020202020204" pitchFamily="34" charset="0"/>
              <a:buChar char="•"/>
            </a:pPr>
            <a:endParaRPr lang="fr-FR" sz="2000" dirty="0">
              <a:solidFill>
                <a:schemeClr val="tx1"/>
              </a:solidFill>
            </a:endParaRPr>
          </a:p>
          <a:p>
            <a:pPr marL="571500" indent="-28575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Imagerie :</a:t>
            </a:r>
          </a:p>
          <a:p>
            <a:pPr marL="1314450" lvl="1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Pas d’IRM en cas de bonne évolution clinique. </a:t>
            </a:r>
          </a:p>
          <a:p>
            <a:pPr marL="1314450" lvl="1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Si IDV érosive : radiographies face et profil pour suivi de la stabilité rachidienne</a:t>
            </a:r>
          </a:p>
          <a:p>
            <a:pPr marL="285750"/>
            <a:endParaRPr lang="fr-FR" sz="20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78647" y="79248"/>
            <a:ext cx="86764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Suivi des IDV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968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467544" y="36346"/>
            <a:ext cx="727280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 dirty="0">
                <a:solidFill>
                  <a:srgbClr val="0000FF"/>
                </a:solidFill>
                <a:cs typeface="Arial" charset="0"/>
              </a:rPr>
              <a:t>      </a:t>
            </a:r>
            <a:r>
              <a:rPr lang="fr-FR" sz="2800" b="1" dirty="0">
                <a:solidFill>
                  <a:schemeClr val="accent2"/>
                </a:solidFill>
                <a:cs typeface="Arial" charset="0"/>
              </a:rPr>
              <a:t>   </a:t>
            </a:r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Généralités sur les IDV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79512" y="908720"/>
            <a:ext cx="8964488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Incidence globale: 2,2 à 11,3/100 000 (augmente avec l’âge &gt; 70 ans) </a:t>
            </a:r>
          </a:p>
          <a:p>
            <a:pPr algn="just"/>
            <a:endParaRPr lang="fr-FR" sz="20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Délai diagnostique de 30 jours, mortalité à 1 an de 3 à 24%, morbidité élevée (perte d'autonomie, douleurs, complications médullaires dans 5 à 20% des cas)</a:t>
            </a:r>
          </a:p>
          <a:p>
            <a:pPr marL="342900" indent="-342900" algn="just"/>
            <a:endParaRPr lang="fr-FR" sz="20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000" b="1" dirty="0">
                <a:solidFill>
                  <a:schemeClr val="tx1"/>
                </a:solidFill>
              </a:rPr>
              <a:t>Les facteurs de mauvais pronostic:</a:t>
            </a: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Âge &gt; 75 ans</a:t>
            </a: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Déficit neurologique au moment du diagnostic</a:t>
            </a: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Endocardite associée</a:t>
            </a: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Patients dialysés</a:t>
            </a: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Absence de documentation microbiologique</a:t>
            </a: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IDV liée à </a:t>
            </a:r>
            <a:r>
              <a:rPr lang="fr-FR" sz="2000" i="1" dirty="0">
                <a:solidFill>
                  <a:schemeClr val="tx1"/>
                </a:solidFill>
              </a:rPr>
              <a:t>Staphylococcus aureus </a:t>
            </a:r>
            <a:r>
              <a:rPr lang="fr-FR" sz="2000" dirty="0">
                <a:solidFill>
                  <a:schemeClr val="tx1"/>
                </a:solidFill>
              </a:rPr>
              <a:t>(SA)</a:t>
            </a: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endParaRPr lang="fr-FR" sz="20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000" b="1" dirty="0">
                <a:solidFill>
                  <a:schemeClr val="tx1"/>
                </a:solidFill>
              </a:rPr>
              <a:t>La prise en charge doit être multidisciplinaire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214282" y="6400800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810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000750"/>
              </p:ext>
            </p:extLst>
          </p:nvPr>
        </p:nvGraphicFramePr>
        <p:xfrm>
          <a:off x="1071538" y="1285860"/>
          <a:ext cx="6907660" cy="2907957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3846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3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7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2708">
                <a:tc>
                  <a:txBody>
                    <a:bodyPr/>
                    <a:lstStyle/>
                    <a:p>
                      <a:pPr marL="7620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Microorganismes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France 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Pays </a:t>
                      </a:r>
                      <a:r>
                        <a:rPr lang="en-US" sz="1600" dirty="0" err="1">
                          <a:effectLst/>
                        </a:rPr>
                        <a:t>occidentaux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782">
                <a:tc>
                  <a:txBody>
                    <a:bodyPr/>
                    <a:lstStyle/>
                    <a:p>
                      <a:pPr marL="762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i="1" dirty="0">
                          <a:effectLst/>
                        </a:rPr>
                        <a:t>Staphylococcus </a:t>
                      </a:r>
                      <a:r>
                        <a:rPr lang="en-US" sz="1600" b="0" i="1" dirty="0" err="1">
                          <a:effectLst/>
                        </a:rPr>
                        <a:t>aureus</a:t>
                      </a:r>
                      <a:r>
                        <a:rPr lang="en-US" sz="1600" b="0" i="1" dirty="0">
                          <a:effectLst/>
                        </a:rPr>
                        <a:t> </a:t>
                      </a:r>
                      <a:endParaRPr lang="fr-FR" sz="16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41% 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24-</a:t>
                      </a:r>
                      <a:r>
                        <a:rPr lang="en-US" sz="1600" baseline="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66% 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547">
                <a:tc>
                  <a:txBody>
                    <a:bodyPr/>
                    <a:lstStyle/>
                    <a:p>
                      <a:pPr marL="762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Staphylocoques</a:t>
                      </a:r>
                      <a:r>
                        <a:rPr lang="en-US" sz="1600" b="0" dirty="0">
                          <a:effectLst/>
                        </a:rPr>
                        <a:t> à </a:t>
                      </a:r>
                      <a:r>
                        <a:rPr lang="en-US" sz="1600" b="0" dirty="0" err="1">
                          <a:effectLst/>
                        </a:rPr>
                        <a:t>coagulase</a:t>
                      </a:r>
                      <a:r>
                        <a:rPr lang="en-US" sz="1600" b="0" baseline="0" dirty="0">
                          <a:effectLst/>
                        </a:rPr>
                        <a:t> </a:t>
                      </a:r>
                      <a:r>
                        <a:rPr lang="en-US" sz="1600" b="0" baseline="0" dirty="0" err="1">
                          <a:effectLst/>
                        </a:rPr>
                        <a:t>négative</a:t>
                      </a:r>
                      <a:r>
                        <a:rPr lang="en-US" sz="1600" b="0" dirty="0">
                          <a:effectLst/>
                        </a:rPr>
                        <a:t> </a:t>
                      </a:r>
                      <a:endParaRPr lang="fr-FR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17% 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2-</a:t>
                      </a:r>
                      <a:r>
                        <a:rPr lang="en-US" sz="1600" baseline="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27% 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914">
                <a:tc>
                  <a:txBody>
                    <a:bodyPr/>
                    <a:lstStyle/>
                    <a:p>
                      <a:pPr marL="762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i="1" dirty="0">
                          <a:effectLst/>
                        </a:rPr>
                        <a:t>Streptococcus</a:t>
                      </a:r>
                      <a:r>
                        <a:rPr lang="en-US" sz="1600" b="0" dirty="0">
                          <a:effectLst/>
                        </a:rPr>
                        <a:t> </a:t>
                      </a:r>
                      <a:r>
                        <a:rPr lang="en-US" sz="1600" b="0" dirty="0" err="1">
                          <a:effectLst/>
                        </a:rPr>
                        <a:t>spp</a:t>
                      </a:r>
                      <a:endParaRPr lang="fr-FR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12% </a:t>
                      </a:r>
                      <a:endParaRPr lang="fr-F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1-</a:t>
                      </a:r>
                      <a:r>
                        <a:rPr lang="en-US" sz="1600" baseline="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27% 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029">
                <a:tc>
                  <a:txBody>
                    <a:bodyPr/>
                    <a:lstStyle/>
                    <a:p>
                      <a:pPr marL="762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i="1" dirty="0">
                          <a:effectLst/>
                        </a:rPr>
                        <a:t>Enterococcus </a:t>
                      </a:r>
                      <a:r>
                        <a:rPr lang="en-US" sz="1600" b="0" dirty="0" err="1">
                          <a:effectLst/>
                        </a:rPr>
                        <a:t>spp</a:t>
                      </a:r>
                      <a:endParaRPr lang="fr-FR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7% </a:t>
                      </a:r>
                      <a:endParaRPr lang="fr-F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2-</a:t>
                      </a:r>
                      <a:r>
                        <a:rPr lang="en-US" sz="1600" baseline="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8% 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6547">
                <a:tc>
                  <a:txBody>
                    <a:bodyPr/>
                    <a:lstStyle/>
                    <a:p>
                      <a:pPr marL="762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i="1" dirty="0" err="1">
                          <a:effectLst/>
                        </a:rPr>
                        <a:t>Enterobacterales</a:t>
                      </a:r>
                      <a:endParaRPr lang="fr-FR" sz="16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11% 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4- 33% 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6547">
                <a:tc>
                  <a:txBody>
                    <a:bodyPr/>
                    <a:lstStyle/>
                    <a:p>
                      <a:pPr marL="762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Autres</a:t>
                      </a:r>
                      <a:r>
                        <a:rPr lang="en-US" sz="1600" b="0" dirty="0">
                          <a:effectLst/>
                        </a:rPr>
                        <a:t> (</a:t>
                      </a:r>
                      <a:r>
                        <a:rPr lang="en-US" sz="1600" b="0" i="1" dirty="0" err="1">
                          <a:effectLst/>
                        </a:rPr>
                        <a:t>Brucella</a:t>
                      </a:r>
                      <a:r>
                        <a:rPr lang="en-US" sz="1600" b="0" i="1" dirty="0">
                          <a:effectLst/>
                        </a:rPr>
                        <a:t>, </a:t>
                      </a:r>
                      <a:r>
                        <a:rPr lang="en-US" sz="1600" b="0" i="1" dirty="0" err="1">
                          <a:effectLst/>
                        </a:rPr>
                        <a:t>Coxiella</a:t>
                      </a:r>
                      <a:r>
                        <a:rPr lang="en-US" sz="1600" b="0" dirty="0">
                          <a:effectLst/>
                        </a:rPr>
                        <a:t>…)</a:t>
                      </a:r>
                      <a:endParaRPr lang="fr-FR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7% 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5-</a:t>
                      </a:r>
                      <a:r>
                        <a:rPr lang="en-US" sz="1600" baseline="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15% 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6547">
                <a:tc>
                  <a:txBody>
                    <a:bodyPr/>
                    <a:lstStyle/>
                    <a:p>
                      <a:pPr marL="762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i="1" dirty="0">
                          <a:effectLst/>
                        </a:rPr>
                        <a:t>Candida</a:t>
                      </a:r>
                      <a:r>
                        <a:rPr lang="en-US" sz="1600" b="0" u="sng" dirty="0">
                          <a:effectLst/>
                        </a:rPr>
                        <a:t> </a:t>
                      </a:r>
                      <a:r>
                        <a:rPr lang="en-US" sz="1600" b="0" u="sng" dirty="0" err="1">
                          <a:effectLst/>
                        </a:rPr>
                        <a:t>spp</a:t>
                      </a:r>
                      <a:r>
                        <a:rPr lang="en-US" sz="1600" b="0" dirty="0">
                          <a:effectLst/>
                        </a:rPr>
                        <a:t> </a:t>
                      </a:r>
                      <a:endParaRPr lang="fr-FR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NC </a:t>
                      </a:r>
                      <a:endParaRPr lang="fr-F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1-</a:t>
                      </a:r>
                      <a:r>
                        <a:rPr lang="en-US" sz="1600" baseline="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7% 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6547">
                <a:tc>
                  <a:txBody>
                    <a:bodyPr/>
                    <a:lstStyle/>
                    <a:p>
                      <a:pPr marL="762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Plurimicrobien</a:t>
                      </a:r>
                      <a:endParaRPr lang="fr-FR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NC </a:t>
                      </a:r>
                      <a:endParaRPr lang="fr-F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2-</a:t>
                      </a:r>
                      <a:r>
                        <a:rPr lang="en-US" sz="1600" baseline="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32% 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2914">
                <a:tc>
                  <a:txBody>
                    <a:bodyPr/>
                    <a:lstStyle/>
                    <a:p>
                      <a:pPr marL="762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effectLst/>
                        </a:rPr>
                        <a:t>Mycobacteries</a:t>
                      </a:r>
                      <a:endParaRPr lang="fr-FR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NC 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57150"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13- 31% </a:t>
                      </a:r>
                      <a:endParaRPr lang="fr-F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611560" y="188640"/>
            <a:ext cx="727280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 dirty="0">
                <a:solidFill>
                  <a:srgbClr val="0000FF"/>
                </a:solidFill>
                <a:cs typeface="Arial" charset="0"/>
              </a:rPr>
              <a:t>      </a:t>
            </a:r>
            <a:r>
              <a:rPr lang="fr-FR" sz="2800" b="1" dirty="0">
                <a:solidFill>
                  <a:schemeClr val="accent2"/>
                </a:solidFill>
                <a:cs typeface="Arial" charset="0"/>
              </a:rPr>
              <a:t>   </a:t>
            </a:r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Epidémiologie des IDV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85786" y="4500570"/>
            <a:ext cx="7143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Les IDV sont associées à une</a:t>
            </a: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Fièvre dans 50% des cas</a:t>
            </a: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Bactériémie dans 75% des cas</a:t>
            </a: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Endocardite infectieuse dans 5 à 20% des cas. </a:t>
            </a:r>
          </a:p>
        </p:txBody>
      </p:sp>
    </p:spTree>
    <p:extLst>
      <p:ext uri="{BB962C8B-B14F-4D97-AF65-F5344CB8AC3E}">
        <p14:creationId xmlns:p14="http://schemas.microsoft.com/office/powerpoint/2010/main" val="3992552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467544" y="36346"/>
            <a:ext cx="727280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 dirty="0">
                <a:solidFill>
                  <a:srgbClr val="0000FF"/>
                </a:solidFill>
                <a:cs typeface="Arial" charset="0"/>
              </a:rPr>
              <a:t>      </a:t>
            </a:r>
            <a:r>
              <a:rPr lang="fr-FR" sz="2800" b="1" dirty="0">
                <a:solidFill>
                  <a:schemeClr val="accent2"/>
                </a:solidFill>
                <a:cs typeface="Arial" charset="0"/>
              </a:rPr>
              <a:t>   </a:t>
            </a:r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Diagnostic des IDV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2025" y="980728"/>
            <a:ext cx="8821644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Une IDV doit être recherchée devant:</a:t>
            </a:r>
          </a:p>
          <a:p>
            <a:pPr algn="just"/>
            <a:endParaRPr lang="fr-FR" b="1" dirty="0">
              <a:solidFill>
                <a:schemeClr val="tx1"/>
              </a:solidFill>
            </a:endParaRP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Une « lombalgie» associée à un signal d’alerte (drapeau rouge)</a:t>
            </a:r>
          </a:p>
          <a:p>
            <a:pPr marL="1485900" lvl="2" indent="-34290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Fièvre</a:t>
            </a:r>
          </a:p>
          <a:p>
            <a:pPr marL="1485900" lvl="2" indent="-34290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Âge ≥ 55 ans</a:t>
            </a:r>
          </a:p>
          <a:p>
            <a:pPr marL="1485900" lvl="2" indent="-34290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Douleur thoracique (rachialgie dorsale)</a:t>
            </a:r>
          </a:p>
          <a:p>
            <a:pPr marL="1485900" lvl="2" indent="-34290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Usage intraveineux de drogue</a:t>
            </a:r>
          </a:p>
          <a:p>
            <a:pPr marL="1485900" lvl="2" indent="-34290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Douleur de type « inflammatoire »</a:t>
            </a:r>
          </a:p>
          <a:p>
            <a:pPr lvl="2" indent="0" algn="just"/>
            <a:endParaRPr lang="fr-FR" b="1" dirty="0">
              <a:solidFill>
                <a:schemeClr val="tx1"/>
              </a:solidFill>
            </a:endParaRP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Toute rachialgie ou radiculalgie:</a:t>
            </a:r>
          </a:p>
          <a:p>
            <a:pPr marL="1485900" lvl="2" indent="-34290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Fébrile et récente ou chronique qui s'aggrave</a:t>
            </a:r>
          </a:p>
          <a:p>
            <a:pPr marL="1485900" lvl="2" indent="-34290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Associée à une bactériémie</a:t>
            </a:r>
          </a:p>
          <a:p>
            <a:pPr marL="1485900" lvl="2" indent="-34290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Associée à une CRP élevée</a:t>
            </a:r>
          </a:p>
          <a:p>
            <a:pPr lvl="1" indent="0" algn="just"/>
            <a:endParaRPr lang="fr-FR" dirty="0">
              <a:solidFill>
                <a:schemeClr val="tx1"/>
              </a:solidFill>
            </a:endParaRP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Fièvre et/ou rachialgie et/ou élévation de la CRP et/ou trouble cicatriciel suite à une intervention rachidienne ou péri-rachidienne</a:t>
            </a: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etien\AppData\Local\Microsoft\Windows\INetCache\IE\OE7GAW5M\flag-468336_64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2071677"/>
            <a:ext cx="928694" cy="1149641"/>
          </a:xfrm>
          <a:prstGeom prst="rect">
            <a:avLst/>
          </a:prstGeom>
          <a:noFill/>
        </p:spPr>
      </p:pic>
      <p:sp>
        <p:nvSpPr>
          <p:cNvPr id="5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214282" y="6400800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862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285720" y="6400800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3" name="ZoneTexte 4"/>
          <p:cNvSpPr txBox="1">
            <a:spLocks noChangeArrowheads="1"/>
          </p:cNvSpPr>
          <p:nvPr/>
        </p:nvSpPr>
        <p:spPr bwMode="auto">
          <a:xfrm>
            <a:off x="-142908" y="142852"/>
            <a:ext cx="810498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 dirty="0">
                <a:solidFill>
                  <a:srgbClr val="0000FF"/>
                </a:solidFill>
                <a:cs typeface="Arial" charset="0"/>
              </a:rPr>
              <a:t>      </a:t>
            </a:r>
            <a:r>
              <a:rPr lang="fr-FR" sz="2800" b="1" dirty="0">
                <a:solidFill>
                  <a:schemeClr val="accent2"/>
                </a:solidFill>
                <a:cs typeface="Arial" charset="0"/>
              </a:rPr>
              <a:t>   </a:t>
            </a:r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Imageries diagnostiques des IDV (1)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428660" y="1928802"/>
            <a:ext cx="928694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fr-FR" sz="2000" b="1" dirty="0">
                <a:solidFill>
                  <a:schemeClr val="tx1"/>
                </a:solidFill>
              </a:rPr>
              <a:t>L’IRM doit être réalisée en première intention </a:t>
            </a:r>
            <a:r>
              <a:rPr lang="fr-FR" sz="2000" dirty="0">
                <a:solidFill>
                  <a:schemeClr val="tx1"/>
                </a:solidFill>
              </a:rPr>
              <a:t>(hors contexte postopératoire précoce &lt; 1 mois). </a:t>
            </a:r>
          </a:p>
          <a:p>
            <a:pPr lvl="2"/>
            <a:endParaRPr lang="fr-FR" sz="2000" dirty="0">
              <a:solidFill>
                <a:schemeClr val="tx1"/>
              </a:solidFill>
            </a:endParaRPr>
          </a:p>
          <a:p>
            <a:pPr lvl="3">
              <a:buFont typeface="Arial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En urgence, en cas de complication neurologique au début ou au cours du suivi.</a:t>
            </a:r>
          </a:p>
          <a:p>
            <a:pPr marL="457200" lvl="1" indent="0"/>
            <a:endParaRPr lang="fr-FR" sz="2000" dirty="0">
              <a:solidFill>
                <a:schemeClr val="tx1"/>
              </a:solidFill>
            </a:endParaRPr>
          </a:p>
          <a:p>
            <a:pPr lvl="3">
              <a:buFont typeface="Arial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Dans les 72h en l’absence de complications neurologiques.</a:t>
            </a:r>
          </a:p>
          <a:p>
            <a:pPr marL="914400" lvl="2" indent="0"/>
            <a:endParaRPr lang="fr-FR" sz="2000" dirty="0">
              <a:solidFill>
                <a:schemeClr val="tx1"/>
              </a:solidFill>
            </a:endParaRPr>
          </a:p>
          <a:p>
            <a:pPr lvl="3">
              <a:buFont typeface="Arial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En cas de normalité et de forte suspicion d‘IDV, l'IRM doit être répétée en raison du possible décalage entre la symptomatologie et les signes radiologiques en IRM (10j).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14282" y="-142900"/>
            <a:ext cx="8040688" cy="1050908"/>
          </a:xfrm>
        </p:spPr>
        <p:txBody>
          <a:bodyPr/>
          <a:lstStyle/>
          <a:p>
            <a:r>
              <a:rPr lang="fr-FR" sz="4400" b="1" dirty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FR" sz="3200" b="1" kern="1200" dirty="0">
                <a:solidFill>
                  <a:srgbClr val="206E87"/>
                </a:solidFill>
                <a:latin typeface="Arial" charset="0"/>
                <a:ea typeface="ＭＳ Ｐゴシック" charset="0"/>
                <a:cs typeface="Arial" charset="0"/>
              </a:rPr>
              <a:t>Imageries diagnostiques des IDV (2)</a:t>
            </a:r>
            <a:endParaRPr lang="en-US" sz="3200" b="1" kern="1200" dirty="0">
              <a:solidFill>
                <a:srgbClr val="206E87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549274" y="1600200"/>
            <a:ext cx="8309005" cy="4341813"/>
          </a:xfrm>
        </p:spPr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fr-FR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En cas de contre-indication ou de doute à l’IRM, il est recommandé de réaliser un : </a:t>
            </a:r>
          </a:p>
          <a:p>
            <a:pPr lvl="1" algn="just">
              <a:buFont typeface="Arial" pitchFamily="34" charset="0"/>
              <a:buChar char="•"/>
            </a:pPr>
            <a:r>
              <a:rPr lang="fr-FR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TEP/TDM au 18-FDG </a:t>
            </a:r>
            <a:r>
              <a:rPr lang="fr-FR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corps entier</a:t>
            </a:r>
          </a:p>
          <a:p>
            <a:pPr lvl="1" algn="just">
              <a:buFont typeface="Arial" pitchFamily="34" charset="0"/>
              <a:buChar char="•"/>
            </a:pPr>
            <a:r>
              <a:rPr lang="fr-FR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TDM injecté </a:t>
            </a:r>
            <a:r>
              <a:rPr lang="fr-FR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 cas de non-accessibilité au TEP/TDM.</a:t>
            </a:r>
          </a:p>
          <a:p>
            <a:pPr algn="just">
              <a:buFont typeface="Arial" pitchFamily="34" charset="0"/>
              <a:buChar char="•"/>
            </a:pPr>
            <a:r>
              <a:rPr lang="fr-FR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 radiographies standard de face et de profil </a:t>
            </a:r>
            <a:r>
              <a:rPr lang="fr-FR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l'ensemble du rachis doivent être réalisées dans les premiers jours en l’absence de risque mécanique.</a:t>
            </a:r>
          </a:p>
          <a:p>
            <a:pPr algn="just">
              <a:buFont typeface="Arial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Rechercher une </a:t>
            </a:r>
            <a:r>
              <a:rPr lang="fr-FR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endocardite</a:t>
            </a:r>
            <a:r>
              <a:rPr lang="fr-FR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en cas d’IDV hématogène à staphylocoque, streptocoque ou entérocoque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 IDV cervicale, évaluation de la stabilité rachidienne avant la 	réalisation d’une ETO.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fr-FR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scintigraphie</a:t>
            </a:r>
            <a:r>
              <a:rPr lang="fr-F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(quel que soit le marqueur utilisé) n’est pas recommandée.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214282" y="6400800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85720" y="0"/>
            <a:ext cx="8040688" cy="908032"/>
          </a:xfrm>
        </p:spPr>
        <p:txBody>
          <a:bodyPr/>
          <a:lstStyle/>
          <a:p>
            <a:r>
              <a:rPr lang="fr-FR" sz="3200" b="1" kern="1200" dirty="0">
                <a:solidFill>
                  <a:srgbClr val="206E87"/>
                </a:solidFill>
                <a:latin typeface="Arial" charset="0"/>
                <a:ea typeface="ＭＳ Ｐゴシック" charset="0"/>
                <a:cs typeface="Arial" charset="0"/>
              </a:rPr>
              <a:t>Examens biologiques pour une IDV</a:t>
            </a:r>
            <a:endParaRPr lang="en-US" sz="3200" b="1" kern="1200" dirty="0">
              <a:solidFill>
                <a:srgbClr val="206E87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3251" y="1268760"/>
            <a:ext cx="838842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fr-FR" b="1" dirty="0">
              <a:solidFill>
                <a:schemeClr val="tx1"/>
              </a:solidFill>
            </a:endParaRP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CRP</a:t>
            </a: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Au moins 2 paires d'hémocultures</a:t>
            </a:r>
            <a:r>
              <a:rPr lang="fr-FR" dirty="0">
                <a:solidFill>
                  <a:schemeClr val="tx1"/>
                </a:solidFill>
              </a:rPr>
              <a:t> aérobies/anaérobies, d'un volume de 10 ml, prélevées avant le début de l'antibiothérapie (même en l’absence de fièvre).</a:t>
            </a: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En cas de suspicion de brucellose, le laboratoire doit en être informé.</a:t>
            </a:r>
          </a:p>
          <a:p>
            <a:pPr lvl="1" indent="0" algn="just"/>
            <a:endParaRPr lang="fr-FR" dirty="0">
              <a:solidFill>
                <a:schemeClr val="tx1"/>
              </a:solidFill>
            </a:endParaRP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En cas d’immunodépression, les mycobactéries peuvent être recherchées par l’utilisation de flacons d’hémocultures spécifiques (au moins 2).</a:t>
            </a:r>
          </a:p>
          <a:p>
            <a:pPr lvl="1" indent="0" algn="just"/>
            <a:endParaRPr lang="fr-FR" dirty="0">
              <a:solidFill>
                <a:schemeClr val="tx1"/>
              </a:solidFill>
            </a:endParaRPr>
          </a:p>
          <a:p>
            <a:pPr marL="1085850" lvl="1" indent="-342900"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La mesure de la PCT n'est pas recommandée. </a:t>
            </a:r>
          </a:p>
          <a:p>
            <a:pPr lvl="1" indent="0" algn="just"/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073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ZoneTexte 128"/>
          <p:cNvSpPr txBox="1"/>
          <p:nvPr/>
        </p:nvSpPr>
        <p:spPr>
          <a:xfrm>
            <a:off x="1571604" y="1785926"/>
            <a:ext cx="254428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tx1"/>
                </a:solidFill>
              </a:rPr>
              <a:t>Fièvre</a:t>
            </a:r>
          </a:p>
          <a:p>
            <a:r>
              <a:rPr lang="fr-FR" dirty="0">
                <a:solidFill>
                  <a:schemeClr val="tx1"/>
                </a:solidFill>
              </a:rPr>
              <a:t>Age ≥ 55 ans</a:t>
            </a:r>
          </a:p>
          <a:p>
            <a:r>
              <a:rPr lang="fr-FR" dirty="0">
                <a:solidFill>
                  <a:schemeClr val="tx1"/>
                </a:solidFill>
              </a:rPr>
              <a:t>Localisation thoracique</a:t>
            </a:r>
          </a:p>
          <a:p>
            <a:r>
              <a:rPr lang="fr-FR" dirty="0">
                <a:solidFill>
                  <a:schemeClr val="tx1"/>
                </a:solidFill>
              </a:rPr>
              <a:t>Usage drogue IV</a:t>
            </a:r>
          </a:p>
          <a:p>
            <a:r>
              <a:rPr lang="fr-FR" dirty="0">
                <a:solidFill>
                  <a:schemeClr val="tx1"/>
                </a:solidFill>
              </a:rPr>
              <a:t>Douleur inflammatoire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19052" y="6517640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1285852" y="214290"/>
            <a:ext cx="3357586" cy="42862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Rachialgie aiguë </a:t>
            </a:r>
            <a:r>
              <a:rPr lang="fr-FR" dirty="0">
                <a:solidFill>
                  <a:schemeClr val="tx1"/>
                </a:solidFill>
                <a:ea typeface="ＭＳ Ｐゴシック" pitchFamily="32" charset="-128"/>
              </a:rPr>
              <a:t>o</a:t>
            </a:r>
            <a:r>
              <a:rPr kumimoji="0" 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u chronique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286380" y="502720"/>
            <a:ext cx="2571768" cy="128588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IRM pan-rachidienne</a:t>
            </a:r>
            <a:r>
              <a:rPr kumimoji="0" lang="fr-FR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 en urgence</a:t>
            </a:r>
          </a:p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fr-FR" baseline="0" dirty="0">
                <a:solidFill>
                  <a:schemeClr val="tx1"/>
                </a:solidFill>
                <a:ea typeface="ＭＳ Ｐゴシック" pitchFamily="32" charset="-128"/>
              </a:rPr>
              <a:t>+</a:t>
            </a:r>
          </a:p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Avis chirurgical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pic>
        <p:nvPicPr>
          <p:cNvPr id="21" name="Picture 2" descr="C:\Users\etien\AppData\Local\Microsoft\Windows\INetCache\IE\OE7GAW5M\flag-468336_64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3696" y="1833597"/>
            <a:ext cx="500066" cy="619038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Rectangle 26"/>
          <p:cNvSpPr/>
          <p:nvPr/>
        </p:nvSpPr>
        <p:spPr bwMode="auto">
          <a:xfrm>
            <a:off x="5572132" y="1928802"/>
            <a:ext cx="2071702" cy="71438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Pas d’argument pour une IDV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1000100" y="5000636"/>
            <a:ext cx="3786214" cy="42862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IRM pan-rachidienne</a:t>
            </a:r>
            <a:r>
              <a:rPr kumimoji="0" lang="fr-FR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 dans les 72 h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5500694" y="5286388"/>
            <a:ext cx="1714512" cy="42862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TEP/TDM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357818" y="6072206"/>
            <a:ext cx="2000264" cy="6429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Scanner  avec et sans </a:t>
            </a:r>
            <a:r>
              <a:rPr lang="fr-FR" dirty="0">
                <a:solidFill>
                  <a:schemeClr val="tx1"/>
                </a:solidFill>
                <a:ea typeface="ＭＳ Ｐゴシック" pitchFamily="32" charset="-128"/>
              </a:rPr>
              <a:t>i</a:t>
            </a:r>
            <a:r>
              <a:rPr kumimoji="0" 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njection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42" name="Organigramme : Décision 41"/>
          <p:cNvSpPr/>
          <p:nvPr/>
        </p:nvSpPr>
        <p:spPr bwMode="auto">
          <a:xfrm>
            <a:off x="2147870" y="5929330"/>
            <a:ext cx="1490674" cy="892975"/>
          </a:xfrm>
          <a:prstGeom prst="flowChartDecision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fr-FR" dirty="0">
                <a:solidFill>
                  <a:schemeClr val="tx1"/>
                </a:solidFill>
                <a:latin typeface="Arial" charset="0"/>
                <a:ea typeface="ＭＳ Ｐゴシック" pitchFamily="32" charset="-128"/>
                <a:cs typeface="ＭＳ Ｐゴシック" charset="0"/>
              </a:rPr>
              <a:t>IDV</a:t>
            </a:r>
            <a:endParaRPr lang="en-US" dirty="0">
              <a:solidFill>
                <a:schemeClr val="tx1"/>
              </a:solidFill>
              <a:latin typeface="Arial" charset="0"/>
              <a:ea typeface="ＭＳ Ｐゴシック" pitchFamily="32" charset="-128"/>
              <a:cs typeface="ＭＳ Ｐゴシック" charset="0"/>
            </a:endParaRPr>
          </a:p>
        </p:txBody>
      </p:sp>
      <p:cxnSp>
        <p:nvCxnSpPr>
          <p:cNvPr id="61" name="Connecteur droit avec flèche 60"/>
          <p:cNvCxnSpPr>
            <a:stCxn id="30" idx="2"/>
            <a:endCxn id="42" idx="0"/>
          </p:cNvCxnSpPr>
          <p:nvPr/>
        </p:nvCxnSpPr>
        <p:spPr bwMode="auto">
          <a:xfrm>
            <a:off x="2893207" y="5429264"/>
            <a:ext cx="0" cy="500066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Forme 64"/>
          <p:cNvCxnSpPr>
            <a:endCxn id="31" idx="0"/>
          </p:cNvCxnSpPr>
          <p:nvPr/>
        </p:nvCxnSpPr>
        <p:spPr bwMode="auto">
          <a:xfrm>
            <a:off x="4786314" y="5143512"/>
            <a:ext cx="1571636" cy="142876"/>
          </a:xfrm>
          <a:prstGeom prst="bentConnector2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Connecteur droit avec flèche 66"/>
          <p:cNvCxnSpPr>
            <a:stCxn id="31" idx="2"/>
            <a:endCxn id="32" idx="0"/>
          </p:cNvCxnSpPr>
          <p:nvPr/>
        </p:nvCxnSpPr>
        <p:spPr bwMode="auto">
          <a:xfrm rot="5400000">
            <a:off x="6179355" y="5893611"/>
            <a:ext cx="357190" cy="1588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" name="Rectangle 70"/>
          <p:cNvSpPr/>
          <p:nvPr/>
        </p:nvSpPr>
        <p:spPr bwMode="auto">
          <a:xfrm>
            <a:off x="71422" y="3821909"/>
            <a:ext cx="1428728" cy="71438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diagnostic</a:t>
            </a:r>
            <a:r>
              <a:rPr kumimoji="0" lang="fr-FR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 différentiel?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72" name="Hexagone 71"/>
          <p:cNvSpPr/>
          <p:nvPr/>
        </p:nvSpPr>
        <p:spPr bwMode="auto">
          <a:xfrm>
            <a:off x="1643026" y="3714752"/>
            <a:ext cx="2571768" cy="928694"/>
          </a:xfrm>
          <a:prstGeom prst="hexagon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buClr>
                <a:srgbClr val="000000"/>
              </a:buClr>
              <a:buSzPct val="100000"/>
            </a:pPr>
            <a:r>
              <a:rPr lang="fr-FR" sz="1600" dirty="0">
                <a:solidFill>
                  <a:schemeClr val="tx1"/>
                </a:solidFill>
                <a:latin typeface="Arial" charset="0"/>
                <a:ea typeface="ＭＳ Ｐゴシック" pitchFamily="32" charset="-128"/>
                <a:cs typeface="ＭＳ Ｐゴシック" charset="0"/>
              </a:rPr>
              <a:t>CRP &gt; 5 mg/l et/ ou hémoculture positive </a:t>
            </a:r>
            <a:endParaRPr lang="en-US" sz="1600" dirty="0">
              <a:solidFill>
                <a:schemeClr val="tx1"/>
              </a:solidFill>
              <a:latin typeface="Arial" charset="0"/>
              <a:ea typeface="ＭＳ Ｐゴシック" pitchFamily="32" charset="-128"/>
              <a:cs typeface="ＭＳ Ｐゴシック" charset="0"/>
            </a:endParaRPr>
          </a:p>
        </p:txBody>
      </p:sp>
      <p:sp>
        <p:nvSpPr>
          <p:cNvPr id="73" name="Hexagone 72"/>
          <p:cNvSpPr/>
          <p:nvPr/>
        </p:nvSpPr>
        <p:spPr bwMode="auto">
          <a:xfrm>
            <a:off x="1357290" y="1000108"/>
            <a:ext cx="3071834" cy="500066"/>
          </a:xfrm>
          <a:prstGeom prst="hexagon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buClr>
                <a:srgbClr val="000000"/>
              </a:buClr>
              <a:buSzPct val="100000"/>
            </a:pPr>
            <a:r>
              <a:rPr lang="fr-FR" dirty="0">
                <a:solidFill>
                  <a:schemeClr val="tx1"/>
                </a:solidFill>
                <a:latin typeface="Arial" charset="0"/>
                <a:ea typeface="ＭＳ Ｐゴシック" pitchFamily="32" charset="-128"/>
                <a:cs typeface="ＭＳ Ｐゴシック" charset="0"/>
              </a:rPr>
              <a:t>Déficit neurologique?</a:t>
            </a:r>
            <a:endParaRPr lang="en-US" dirty="0">
              <a:solidFill>
                <a:schemeClr val="tx1"/>
              </a:solidFill>
              <a:latin typeface="Arial" charset="0"/>
              <a:ea typeface="ＭＳ Ｐゴシック" pitchFamily="32" charset="-128"/>
              <a:cs typeface="ＭＳ Ｐゴシック" charset="0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6500826" y="4857760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Si contre-indication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6500826" y="5715016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Si non</a:t>
            </a:r>
            <a:r>
              <a:rPr kumimoji="0" lang="fr-FR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 disponible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144" name="Rectangle 143"/>
          <p:cNvSpPr/>
          <p:nvPr/>
        </p:nvSpPr>
        <p:spPr bwMode="auto">
          <a:xfrm>
            <a:off x="3929058" y="1000108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Oui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3857620" y="2000240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Non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2428860" y="4643446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Oui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2285984" y="1500174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Non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cxnSp>
        <p:nvCxnSpPr>
          <p:cNvPr id="166" name="Connecteur droit avec flèche 165"/>
          <p:cNvCxnSpPr/>
          <p:nvPr/>
        </p:nvCxnSpPr>
        <p:spPr bwMode="auto">
          <a:xfrm rot="5400000">
            <a:off x="2607455" y="821513"/>
            <a:ext cx="357190" cy="1588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8" name="Connecteur droit avec flèche 167"/>
          <p:cNvCxnSpPr/>
          <p:nvPr/>
        </p:nvCxnSpPr>
        <p:spPr bwMode="auto">
          <a:xfrm rot="5400000">
            <a:off x="2643174" y="1643050"/>
            <a:ext cx="285752" cy="1588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3" name="Connecteur droit avec flèche 172"/>
          <p:cNvCxnSpPr/>
          <p:nvPr/>
        </p:nvCxnSpPr>
        <p:spPr bwMode="auto">
          <a:xfrm>
            <a:off x="2843746" y="4643446"/>
            <a:ext cx="0" cy="35719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5" name="Connecteur droit avec flèche 174"/>
          <p:cNvCxnSpPr>
            <a:endCxn id="27" idx="1"/>
          </p:cNvCxnSpPr>
          <p:nvPr/>
        </p:nvCxnSpPr>
        <p:spPr bwMode="auto">
          <a:xfrm>
            <a:off x="4143372" y="2285992"/>
            <a:ext cx="1428760" cy="1588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" name="Connecteur droit avec flèche 178"/>
          <p:cNvCxnSpPr>
            <a:stCxn id="73" idx="0"/>
          </p:cNvCxnSpPr>
          <p:nvPr/>
        </p:nvCxnSpPr>
        <p:spPr bwMode="auto">
          <a:xfrm>
            <a:off x="4429124" y="1250141"/>
            <a:ext cx="857256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2" name="Connecteur droit avec flèche 181"/>
          <p:cNvCxnSpPr>
            <a:stCxn id="72" idx="3"/>
            <a:endCxn id="71" idx="3"/>
          </p:cNvCxnSpPr>
          <p:nvPr/>
        </p:nvCxnSpPr>
        <p:spPr bwMode="auto">
          <a:xfrm flipH="1">
            <a:off x="1500150" y="4179099"/>
            <a:ext cx="142876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5" name="Rectangle 184"/>
          <p:cNvSpPr/>
          <p:nvPr/>
        </p:nvSpPr>
        <p:spPr bwMode="auto">
          <a:xfrm>
            <a:off x="750029" y="3553608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Non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cxnSp>
        <p:nvCxnSpPr>
          <p:cNvPr id="188" name="Connecteur droit avec flèche 187"/>
          <p:cNvCxnSpPr>
            <a:stCxn id="32" idx="1"/>
            <a:endCxn id="42" idx="3"/>
          </p:cNvCxnSpPr>
          <p:nvPr/>
        </p:nvCxnSpPr>
        <p:spPr bwMode="auto">
          <a:xfrm flipH="1" flipV="1">
            <a:off x="3638544" y="6375818"/>
            <a:ext cx="1719274" cy="17859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0" name="Forme 189"/>
          <p:cNvCxnSpPr>
            <a:stCxn id="42" idx="1"/>
            <a:endCxn id="71" idx="2"/>
          </p:cNvCxnSpPr>
          <p:nvPr/>
        </p:nvCxnSpPr>
        <p:spPr bwMode="auto">
          <a:xfrm rot="10800000">
            <a:off x="785786" y="4536290"/>
            <a:ext cx="1362084" cy="1839529"/>
          </a:xfrm>
          <a:prstGeom prst="bentConnector2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1" name="Rectangle 190"/>
          <p:cNvSpPr/>
          <p:nvPr/>
        </p:nvSpPr>
        <p:spPr bwMode="auto">
          <a:xfrm>
            <a:off x="642910" y="5929330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Non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cxnSp>
        <p:nvCxnSpPr>
          <p:cNvPr id="46" name="Connecteur droit avec flèche 45"/>
          <p:cNvCxnSpPr>
            <a:stCxn id="129" idx="2"/>
          </p:cNvCxnSpPr>
          <p:nvPr/>
        </p:nvCxnSpPr>
        <p:spPr bwMode="auto">
          <a:xfrm flipH="1">
            <a:off x="2838094" y="3263254"/>
            <a:ext cx="5653" cy="454734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3" name="Rectangle 82"/>
          <p:cNvSpPr/>
          <p:nvPr/>
        </p:nvSpPr>
        <p:spPr bwMode="auto">
          <a:xfrm>
            <a:off x="2643174" y="3357562"/>
            <a:ext cx="1714512" cy="28575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32" charset="-128"/>
              </a:rPr>
              <a:t>Oui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16899</TotalTime>
  <Words>3161</Words>
  <Application>Microsoft Office PowerPoint</Application>
  <PresentationFormat>Affichage à l'écran (4:3)</PresentationFormat>
  <Paragraphs>499</Paragraphs>
  <Slides>25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3" baseType="lpstr">
      <vt:lpstr>ＭＳ Ｐゴシック</vt:lpstr>
      <vt:lpstr>Arial</vt:lpstr>
      <vt:lpstr>Calibri</vt:lpstr>
      <vt:lpstr>Cambria</vt:lpstr>
      <vt:lpstr>News Gothic MT</vt:lpstr>
      <vt:lpstr>News Gothic MT (Corps)</vt:lpstr>
      <vt:lpstr>Times New Roman</vt:lpstr>
      <vt:lpstr>2_Office Theme</vt:lpstr>
      <vt:lpstr>             Diagnostic et traitement des infections disco-vertébrales (IDV) de l’adulte  SPILF 2022  Mise à jour des RPC SPILF 2007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 Imageries diagnostiques des IDV (2)</vt:lpstr>
      <vt:lpstr>Examens biologiques pour une IDV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ESCMID Guideline for the diagnosis and management of Candida Diseases 2012: Non neutropenic adult patients</dc:title>
  <dc:creator>Benoit Guery</dc:creator>
  <cp:lastModifiedBy>Delphine Page</cp:lastModifiedBy>
  <cp:revision>709</cp:revision>
  <cp:lastPrinted>1601-01-01T00:00:00Z</cp:lastPrinted>
  <dcterms:created xsi:type="dcterms:W3CDTF">2017-04-07T09:12:46Z</dcterms:created>
  <dcterms:modified xsi:type="dcterms:W3CDTF">2026-03-20T09:04:59Z</dcterms:modified>
</cp:coreProperties>
</file>