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bookmarkIdSeed="2">
  <p:sldMasterIdLst>
    <p:sldMasterId id="2147483648" r:id="rId1"/>
    <p:sldMasterId id="2147483649" r:id="rId2"/>
  </p:sldMasterIdLst>
  <p:notesMasterIdLst>
    <p:notesMasterId r:id="rId19"/>
  </p:notesMasterIdLst>
  <p:handoutMasterIdLst>
    <p:handoutMasterId r:id="rId20"/>
  </p:handoutMasterIdLst>
  <p:sldIdLst>
    <p:sldId id="257" r:id="rId3"/>
    <p:sldId id="262" r:id="rId4"/>
    <p:sldId id="263" r:id="rId5"/>
    <p:sldId id="267" r:id="rId6"/>
    <p:sldId id="271" r:id="rId7"/>
    <p:sldId id="273" r:id="rId8"/>
    <p:sldId id="323" r:id="rId9"/>
    <p:sldId id="556" r:id="rId10"/>
    <p:sldId id="562" r:id="rId11"/>
    <p:sldId id="563" r:id="rId12"/>
    <p:sldId id="557" r:id="rId13"/>
    <p:sldId id="570" r:id="rId14"/>
    <p:sldId id="571" r:id="rId15"/>
    <p:sldId id="566" r:id="rId16"/>
    <p:sldId id="567" r:id="rId17"/>
    <p:sldId id="568" r:id="rId18"/>
  </p:sldIdLst>
  <p:sldSz cx="9144000" cy="6858000" type="screen4x3"/>
  <p:notesSz cx="6858000" cy="9144000"/>
  <p:defaultTextStyle>
    <a:defPPr>
      <a:defRPr lang="en-GB"/>
    </a:defPPr>
    <a:lvl1pPr algn="l" defTabSz="449096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1pPr>
    <a:lvl2pPr marL="742674" indent="-285645" algn="l" defTabSz="449096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2pPr>
    <a:lvl3pPr marL="1142576" indent="-228515" algn="l" defTabSz="449096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3pPr>
    <a:lvl4pPr marL="1599605" indent="-228515" algn="l" defTabSz="449096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4pPr>
    <a:lvl5pPr marL="2056637" indent="-228515" algn="l" defTabSz="449096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5pPr>
    <a:lvl6pPr marL="2285151" algn="l" defTabSz="914059" rtl="0" eaLnBrk="1" latinLnBrk="0" hangingPunct="1">
      <a:defRPr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6pPr>
    <a:lvl7pPr marL="2742181" algn="l" defTabSz="914059" rtl="0" eaLnBrk="1" latinLnBrk="0" hangingPunct="1">
      <a:defRPr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7pPr>
    <a:lvl8pPr marL="3199211" algn="l" defTabSz="914059" rtl="0" eaLnBrk="1" latinLnBrk="0" hangingPunct="1">
      <a:defRPr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8pPr>
    <a:lvl9pPr marL="3656241" algn="l" defTabSz="914059" rtl="0" eaLnBrk="1" latinLnBrk="0" hangingPunct="1">
      <a:defRPr kern="1200">
        <a:solidFill>
          <a:schemeClr val="bg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tine Selton" initials="CS" lastIdx="30" clrIdx="0"/>
  <p:cmAuthor id="2" name="BONNET Eric" initials="BE" lastIdx="1" clrIdx="1"/>
  <p:cmAuthor id="3" name="Sylvain" initials="S" lastIdx="2" clrIdx="2"/>
  <p:cmAuthor id="4" name="BERNARD CASTAN" initials="" lastIdx="2" clrIdx="3"/>
  <p:cmAuthor id="5" name="Rémy Gauzit" initials="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DCEB"/>
    <a:srgbClr val="424242"/>
    <a:srgbClr val="2C7C9F"/>
    <a:srgbClr val="74B3C4"/>
    <a:srgbClr val="DBECF3"/>
    <a:srgbClr val="66CCFF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361" autoAdjust="0"/>
    <p:restoredTop sz="94982" autoAdjust="0"/>
  </p:normalViewPr>
  <p:slideViewPr>
    <p:cSldViewPr>
      <p:cViewPr varScale="1">
        <p:scale>
          <a:sx n="52" d="100"/>
          <a:sy n="52" d="100"/>
        </p:scale>
        <p:origin x="1110" y="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36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commentAuthors" Target="comment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51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endParaRPr lang="fr-FR"/>
          </a:p>
        </p:txBody>
      </p:sp>
      <p:sp>
        <p:nvSpPr>
          <p:cNvPr id="1048852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3B8A98A-D98B-4F15-832B-94AE7AFC6B6D}" type="datetimeFigureOut">
              <a:rPr lang="fr-FR" altLang="fr-FR"/>
              <a:pPr/>
              <a:t>20/03/2026</a:t>
            </a:fld>
            <a:endParaRPr lang="fr-FR" altLang="fr-FR"/>
          </a:p>
        </p:txBody>
      </p:sp>
      <p:sp>
        <p:nvSpPr>
          <p:cNvPr id="1048853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endParaRPr lang="fr-FR"/>
          </a:p>
        </p:txBody>
      </p:sp>
      <p:sp>
        <p:nvSpPr>
          <p:cNvPr id="1048854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431206B-1D26-42C7-B32B-FCE615378753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44258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695325"/>
            <a:ext cx="0" cy="0"/>
          </a:xfrm>
          <a:prstGeom prst="rect">
            <a:avLst/>
          </a:prstGeom>
          <a:noFill/>
          <a:ln>
            <a:noFill/>
          </a:ln>
        </p:spPr>
      </p:sp>
      <p:sp>
        <p:nvSpPr>
          <p:cNvPr id="10488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9806144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096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ＭＳ Ｐゴシック" charset="0"/>
      </a:defRPr>
    </a:lvl1pPr>
    <a:lvl2pPr marL="742674" indent="-285645" algn="l" defTabSz="449096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2pPr>
    <a:lvl3pPr marL="1142576" indent="-228515" algn="l" defTabSz="449096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3pPr>
    <a:lvl4pPr marL="1599605" indent="-228515" algn="l" defTabSz="449096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4pPr>
    <a:lvl5pPr marL="2056637" indent="-228515" algn="l" defTabSz="449096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5pPr>
    <a:lvl6pPr marL="2285151" algn="l" defTabSz="91405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181" algn="l" defTabSz="91405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211" algn="l" defTabSz="91405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241" algn="l" defTabSz="91405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0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11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27885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A supprime et remplacer par un texte</a:t>
            </a:r>
          </a:p>
        </p:txBody>
      </p:sp>
    </p:spTree>
    <p:extLst>
      <p:ext uri="{BB962C8B-B14F-4D97-AF65-F5344CB8AC3E}">
        <p14:creationId xmlns:p14="http://schemas.microsoft.com/office/powerpoint/2010/main" val="9262684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118007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737095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92208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77" name="Titr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1048778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0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1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1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2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2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1048779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FA78D-B913-4C5D-96AD-B6296D34E140}" type="datetimeFigureOut">
              <a:rPr lang="fr-FR" altLang="fr-FR"/>
              <a:pPr/>
              <a:t>20/03/2026</a:t>
            </a:fld>
            <a:endParaRPr lang="fr-FR" altLang="fr-FR"/>
          </a:p>
        </p:txBody>
      </p:sp>
      <p:sp>
        <p:nvSpPr>
          <p:cNvPr id="1048780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781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643DE-7926-41F2-A5BE-F8861B37D898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93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1048794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4879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0DFE8-7CA3-42A0-A5D8-4D8A79521168}" type="datetimeFigureOut">
              <a:rPr lang="fr-FR" altLang="fr-FR"/>
              <a:pPr/>
              <a:t>20/03/2026</a:t>
            </a:fld>
            <a:endParaRPr lang="fr-FR" altLang="fr-FR"/>
          </a:p>
        </p:txBody>
      </p:sp>
      <p:sp>
        <p:nvSpPr>
          <p:cNvPr id="104879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79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2D5C5-56ED-4889-9EE1-793C1D951D91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9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1048770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48771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F7EBF-6218-4B3C-A443-A303A3572A6A}" type="datetimeFigureOut">
              <a:rPr lang="fr-FR" altLang="fr-FR"/>
              <a:pPr/>
              <a:t>20/03/2026</a:t>
            </a:fld>
            <a:endParaRPr lang="fr-FR" altLang="fr-FR"/>
          </a:p>
        </p:txBody>
      </p:sp>
      <p:sp>
        <p:nvSpPr>
          <p:cNvPr id="1048772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773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4767A-15DD-4C03-95CC-7AB54C5D5AA4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1048582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</a:lvl1pPr>
            <a:lvl2pPr marL="457029" indent="0" algn="ctr">
              <a:buNone/>
            </a:lvl2pPr>
            <a:lvl3pPr marL="914059" indent="0" algn="ctr">
              <a:buNone/>
            </a:lvl3pPr>
            <a:lvl4pPr marL="1371090" indent="0" algn="ctr">
              <a:buNone/>
            </a:lvl4pPr>
            <a:lvl5pPr marL="1828120" indent="0" algn="ctr">
              <a:buNone/>
            </a:lvl5pPr>
            <a:lvl6pPr marL="2285151" indent="0" algn="ctr">
              <a:buNone/>
            </a:lvl6pPr>
            <a:lvl7pPr marL="2742181" indent="0" algn="ctr">
              <a:buNone/>
            </a:lvl7pPr>
            <a:lvl8pPr marL="3199211" indent="0" algn="ctr">
              <a:buNone/>
            </a:lvl8pPr>
            <a:lvl9pPr marL="3656241" indent="0" algn="ctr">
              <a:buNone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1048583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584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altLang="fr-FR"/>
              <a:t>Synthèse réalisée par la  SPILF</a:t>
            </a:r>
          </a:p>
          <a:p>
            <a:endParaRPr lang="en-US" altLang="fr-FR"/>
          </a:p>
        </p:txBody>
      </p:sp>
      <p:sp>
        <p:nvSpPr>
          <p:cNvPr id="1048585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/>
          <a:p>
            <a:fld id="{42F6FFD9-7142-474F-AD77-0502B18F347E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9" name="Title 1"/>
          <p:cNvSpPr>
            <a:spLocks noGrp="1"/>
          </p:cNvSpPr>
          <p:nvPr>
            <p:ph type="title"/>
          </p:nvPr>
        </p:nvSpPr>
        <p:spPr>
          <a:xfrm>
            <a:off x="549275" y="137398"/>
            <a:ext cx="8040688" cy="936104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ru-RU" dirty="0"/>
          </a:p>
        </p:txBody>
      </p:sp>
      <p:sp>
        <p:nvSpPr>
          <p:cNvPr id="1048590" name="Content Placeholder 2"/>
          <p:cNvSpPr>
            <a:spLocks noGrp="1"/>
          </p:cNvSpPr>
          <p:nvPr>
            <p:ph idx="1"/>
          </p:nvPr>
        </p:nvSpPr>
        <p:spPr>
          <a:xfrm>
            <a:off x="549275" y="1268761"/>
            <a:ext cx="8040688" cy="46732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1048591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592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/>
          <a:p>
            <a:fld id="{C7C3D655-8021-4EAC-BD55-E7A10A9A1F6C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39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1048840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029" indent="0">
              <a:buNone/>
              <a:defRPr sz="1800"/>
            </a:lvl2pPr>
            <a:lvl3pPr marL="914059" indent="0">
              <a:buNone/>
              <a:defRPr sz="1600"/>
            </a:lvl3pPr>
            <a:lvl4pPr marL="1371090" indent="0">
              <a:buNone/>
              <a:defRPr sz="1400"/>
            </a:lvl4pPr>
            <a:lvl5pPr marL="1828120" indent="0">
              <a:buNone/>
              <a:defRPr sz="1400"/>
            </a:lvl5pPr>
            <a:lvl6pPr marL="2285151" indent="0">
              <a:buNone/>
              <a:defRPr sz="1400"/>
            </a:lvl6pPr>
            <a:lvl7pPr marL="2742181" indent="0">
              <a:buNone/>
              <a:defRPr sz="1400"/>
            </a:lvl7pPr>
            <a:lvl8pPr marL="3199211" indent="0">
              <a:buNone/>
              <a:defRPr sz="1400"/>
            </a:lvl8pPr>
            <a:lvl9pPr marL="3656241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841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842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altLang="fr-FR"/>
              <a:t>Synthèse réalisée par la  SPILF</a:t>
            </a:r>
          </a:p>
          <a:p>
            <a:endParaRPr lang="en-US" altLang="fr-FR"/>
          </a:p>
        </p:txBody>
      </p:sp>
      <p:sp>
        <p:nvSpPr>
          <p:cNvPr id="1048843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/>
          <a:p>
            <a:fld id="{F1DDBFA9-528D-4173-AF06-0137C2F50C92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0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1048805" name="Content Placeholder 2"/>
          <p:cNvSpPr>
            <a:spLocks noGrp="1"/>
          </p:cNvSpPr>
          <p:nvPr>
            <p:ph sz="half" idx="1"/>
          </p:nvPr>
        </p:nvSpPr>
        <p:spPr>
          <a:xfrm>
            <a:off x="549278" y="1600203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1048806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3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1048807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808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altLang="fr-FR"/>
              <a:t>Synthèse réalisée par la  SPILF</a:t>
            </a:r>
          </a:p>
          <a:p>
            <a:endParaRPr lang="en-US" altLang="fr-FR"/>
          </a:p>
        </p:txBody>
      </p:sp>
      <p:sp>
        <p:nvSpPr>
          <p:cNvPr id="1048809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/>
          <a:p>
            <a:fld id="{91A516D7-CD86-4EE6-934A-07664D1A4C48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2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1048821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29" indent="0">
              <a:buNone/>
              <a:defRPr sz="2000" b="1"/>
            </a:lvl2pPr>
            <a:lvl3pPr marL="914059" indent="0">
              <a:buNone/>
              <a:defRPr sz="1800" b="1"/>
            </a:lvl3pPr>
            <a:lvl4pPr marL="1371090" indent="0">
              <a:buNone/>
              <a:defRPr sz="1600" b="1"/>
            </a:lvl4pPr>
            <a:lvl5pPr marL="1828120" indent="0">
              <a:buNone/>
              <a:defRPr sz="1600" b="1"/>
            </a:lvl5pPr>
            <a:lvl6pPr marL="2285151" indent="0">
              <a:buNone/>
              <a:defRPr sz="1600" b="1"/>
            </a:lvl6pPr>
            <a:lvl7pPr marL="2742181" indent="0">
              <a:buNone/>
              <a:defRPr sz="1600" b="1"/>
            </a:lvl7pPr>
            <a:lvl8pPr marL="3199211" indent="0">
              <a:buNone/>
              <a:defRPr sz="1600" b="1"/>
            </a:lvl8pPr>
            <a:lvl9pPr marL="3656241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822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1048823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29" indent="0">
              <a:buNone/>
              <a:defRPr sz="2000" b="1"/>
            </a:lvl2pPr>
            <a:lvl3pPr marL="914059" indent="0">
              <a:buNone/>
              <a:defRPr sz="1800" b="1"/>
            </a:lvl3pPr>
            <a:lvl4pPr marL="1371090" indent="0">
              <a:buNone/>
              <a:defRPr sz="1600" b="1"/>
            </a:lvl4pPr>
            <a:lvl5pPr marL="1828120" indent="0">
              <a:buNone/>
              <a:defRPr sz="1600" b="1"/>
            </a:lvl5pPr>
            <a:lvl6pPr marL="2285151" indent="0">
              <a:buNone/>
              <a:defRPr sz="1600" b="1"/>
            </a:lvl6pPr>
            <a:lvl7pPr marL="2742181" indent="0">
              <a:buNone/>
              <a:defRPr sz="1600" b="1"/>
            </a:lvl7pPr>
            <a:lvl8pPr marL="3199211" indent="0">
              <a:buNone/>
              <a:defRPr sz="1600" b="1"/>
            </a:lvl8pPr>
            <a:lvl9pPr marL="3656241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824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6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1048825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826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altLang="fr-FR"/>
              <a:t>Synthèse réalisée par la  SPILF</a:t>
            </a:r>
          </a:p>
          <a:p>
            <a:endParaRPr lang="en-US" altLang="fr-FR"/>
          </a:p>
        </p:txBody>
      </p:sp>
      <p:sp>
        <p:nvSpPr>
          <p:cNvPr id="1048827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/>
          <a:p>
            <a:fld id="{C5E5F5B5-72DE-4B6F-A441-FB219A3C47E7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1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1048817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818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altLang="fr-FR"/>
              <a:t>Synthèse réalisée par la  SPILF</a:t>
            </a:r>
          </a:p>
          <a:p>
            <a:endParaRPr lang="en-US" altLang="fr-FR"/>
          </a:p>
        </p:txBody>
      </p:sp>
      <p:sp>
        <p:nvSpPr>
          <p:cNvPr id="1048819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/>
          <a:p>
            <a:fld id="{BFA855A6-13A9-4C14-9737-18E02B13C715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2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653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altLang="fr-FR"/>
              <a:t>Synthèse réalisée par la  SPILF</a:t>
            </a:r>
          </a:p>
          <a:p>
            <a:endParaRPr lang="en-US" altLang="fr-FR"/>
          </a:p>
        </p:txBody>
      </p:sp>
      <p:sp>
        <p:nvSpPr>
          <p:cNvPr id="1048654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/>
          <a:p>
            <a:fld id="{B5A1FD75-A237-443F-A54A-2AF66F85D4EA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10" name="Title 1"/>
          <p:cNvSpPr>
            <a:spLocks noGrp="1"/>
          </p:cNvSpPr>
          <p:nvPr>
            <p:ph type="title"/>
          </p:nvPr>
        </p:nvSpPr>
        <p:spPr>
          <a:xfrm>
            <a:off x="457203" y="273051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1048811" name="Content Placeholder 2"/>
          <p:cNvSpPr>
            <a:spLocks noGrp="1"/>
          </p:cNvSpPr>
          <p:nvPr>
            <p:ph idx="1"/>
          </p:nvPr>
        </p:nvSpPr>
        <p:spPr>
          <a:xfrm>
            <a:off x="3575052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1048812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29" indent="0">
              <a:buNone/>
              <a:defRPr sz="1200"/>
            </a:lvl2pPr>
            <a:lvl3pPr marL="914059" indent="0">
              <a:buNone/>
              <a:defRPr sz="1000"/>
            </a:lvl3pPr>
            <a:lvl4pPr marL="1371090" indent="0">
              <a:buNone/>
              <a:defRPr sz="900"/>
            </a:lvl4pPr>
            <a:lvl5pPr marL="1828120" indent="0">
              <a:buNone/>
              <a:defRPr sz="900"/>
            </a:lvl5pPr>
            <a:lvl6pPr marL="2285151" indent="0">
              <a:buNone/>
              <a:defRPr sz="900"/>
            </a:lvl6pPr>
            <a:lvl7pPr marL="2742181" indent="0">
              <a:buNone/>
              <a:defRPr sz="900"/>
            </a:lvl7pPr>
            <a:lvl8pPr marL="3199211" indent="0">
              <a:buNone/>
              <a:defRPr sz="900"/>
            </a:lvl8pPr>
            <a:lvl9pPr marL="3656241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813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814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altLang="fr-FR"/>
              <a:t>Synthèse réalisée par la  SPILF</a:t>
            </a:r>
          </a:p>
          <a:p>
            <a:endParaRPr lang="en-US" altLang="fr-FR"/>
          </a:p>
        </p:txBody>
      </p:sp>
      <p:sp>
        <p:nvSpPr>
          <p:cNvPr id="1048815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/>
          <a:p>
            <a:fld id="{F96460C4-3C30-416F-A182-00414182C611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104875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4875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8DC52-D453-4A3A-B19D-5EFED54C32B9}" type="datetimeFigureOut">
              <a:rPr lang="fr-FR" altLang="fr-FR"/>
              <a:pPr/>
              <a:t>20/03/2026</a:t>
            </a:fld>
            <a:endParaRPr lang="fr-FR" altLang="fr-FR"/>
          </a:p>
        </p:txBody>
      </p:sp>
      <p:sp>
        <p:nvSpPr>
          <p:cNvPr id="104875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75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DC3E2-19DF-4E88-B47F-8DDE9FA3A672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33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1048834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029" indent="0">
              <a:buNone/>
              <a:defRPr sz="2800"/>
            </a:lvl2pPr>
            <a:lvl3pPr marL="914059" indent="0">
              <a:buNone/>
              <a:defRPr sz="2400"/>
            </a:lvl3pPr>
            <a:lvl4pPr marL="1371090" indent="0">
              <a:buNone/>
              <a:defRPr sz="2000"/>
            </a:lvl4pPr>
            <a:lvl5pPr marL="1828120" indent="0">
              <a:buNone/>
              <a:defRPr sz="2000"/>
            </a:lvl5pPr>
            <a:lvl6pPr marL="2285151" indent="0">
              <a:buNone/>
              <a:defRPr sz="2000"/>
            </a:lvl6pPr>
            <a:lvl7pPr marL="2742181" indent="0">
              <a:buNone/>
              <a:defRPr sz="2000"/>
            </a:lvl7pPr>
            <a:lvl8pPr marL="3199211" indent="0">
              <a:buNone/>
              <a:defRPr sz="2000"/>
            </a:lvl8pPr>
            <a:lvl9pPr marL="3656241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1048835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029" indent="0">
              <a:buNone/>
              <a:defRPr sz="1200"/>
            </a:lvl2pPr>
            <a:lvl3pPr marL="914059" indent="0">
              <a:buNone/>
              <a:defRPr sz="1000"/>
            </a:lvl3pPr>
            <a:lvl4pPr marL="1371090" indent="0">
              <a:buNone/>
              <a:defRPr sz="900"/>
            </a:lvl4pPr>
            <a:lvl5pPr marL="1828120" indent="0">
              <a:buNone/>
              <a:defRPr sz="900"/>
            </a:lvl5pPr>
            <a:lvl6pPr marL="2285151" indent="0">
              <a:buNone/>
              <a:defRPr sz="900"/>
            </a:lvl6pPr>
            <a:lvl7pPr marL="2742181" indent="0">
              <a:buNone/>
              <a:defRPr sz="900"/>
            </a:lvl7pPr>
            <a:lvl8pPr marL="3199211" indent="0">
              <a:buNone/>
              <a:defRPr sz="900"/>
            </a:lvl8pPr>
            <a:lvl9pPr marL="3656241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836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837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altLang="fr-FR"/>
              <a:t>Synthèse réalisée par la  SPILF</a:t>
            </a:r>
          </a:p>
          <a:p>
            <a:endParaRPr lang="en-US" altLang="fr-FR"/>
          </a:p>
        </p:txBody>
      </p:sp>
      <p:sp>
        <p:nvSpPr>
          <p:cNvPr id="1048838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/>
          <a:p>
            <a:fld id="{E4BE3652-3289-4D10-9E27-D075E1EB3BDD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2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1048829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1048830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831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altLang="fr-FR"/>
              <a:t>Synthèse réalisée par la  SPILF</a:t>
            </a:r>
          </a:p>
          <a:p>
            <a:endParaRPr lang="en-US" altLang="fr-FR"/>
          </a:p>
        </p:txBody>
      </p:sp>
      <p:sp>
        <p:nvSpPr>
          <p:cNvPr id="1048832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/>
          <a:p>
            <a:fld id="{AF73607F-1AB6-49CB-8D1B-4CCF23C48B9E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44" name="Vertical Title 1"/>
          <p:cNvSpPr>
            <a:spLocks noGrp="1"/>
          </p:cNvSpPr>
          <p:nvPr>
            <p:ph type="title" orient="vert"/>
          </p:nvPr>
        </p:nvSpPr>
        <p:spPr>
          <a:xfrm>
            <a:off x="6580191" y="-50797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1048845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8" y="-50797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1048846" name="Rectangle 4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847" name="Rectangle 5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altLang="fr-FR"/>
              <a:t>Synthèse réalisée par la  SPILF</a:t>
            </a:r>
          </a:p>
          <a:p>
            <a:endParaRPr lang="en-US" altLang="fr-FR"/>
          </a:p>
        </p:txBody>
      </p:sp>
      <p:sp>
        <p:nvSpPr>
          <p:cNvPr id="1048848" name="Rectangle 6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/>
          <a:p>
            <a:fld id="{6C072E1E-38DA-4EAB-AFAE-293893847EBB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88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1048789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02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05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09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1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1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1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21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24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48790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02444-8FE4-4458-B7C8-805600567131}" type="datetimeFigureOut">
              <a:rPr lang="fr-FR" altLang="fr-FR"/>
              <a:pPr/>
              <a:t>20/03/2026</a:t>
            </a:fld>
            <a:endParaRPr lang="fr-FR" altLang="fr-FR"/>
          </a:p>
        </p:txBody>
      </p:sp>
      <p:sp>
        <p:nvSpPr>
          <p:cNvPr id="1048791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792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F4B9F-D631-47DC-96F3-E9CD63022A1D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1048747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48748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48749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BCF39-6C02-43CD-8EAA-3E1FCCCF964A}" type="datetimeFigureOut">
              <a:rPr lang="fr-FR" altLang="fr-FR"/>
              <a:pPr/>
              <a:t>20/03/2026</a:t>
            </a:fld>
            <a:endParaRPr lang="fr-FR" altLang="fr-FR"/>
          </a:p>
        </p:txBody>
      </p:sp>
      <p:sp>
        <p:nvSpPr>
          <p:cNvPr id="1048750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751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8F34E-2398-4D41-9EB6-BD35490572E5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7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1048758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29" indent="0">
              <a:buNone/>
              <a:defRPr sz="2000" b="1"/>
            </a:lvl2pPr>
            <a:lvl3pPr marL="914059" indent="0">
              <a:buNone/>
              <a:defRPr sz="1800" b="1"/>
            </a:lvl3pPr>
            <a:lvl4pPr marL="1371090" indent="0">
              <a:buNone/>
              <a:defRPr sz="1600" b="1"/>
            </a:lvl4pPr>
            <a:lvl5pPr marL="1828120" indent="0">
              <a:buNone/>
              <a:defRPr sz="1600" b="1"/>
            </a:lvl5pPr>
            <a:lvl6pPr marL="2285151" indent="0">
              <a:buNone/>
              <a:defRPr sz="1600" b="1"/>
            </a:lvl6pPr>
            <a:lvl7pPr marL="2742181" indent="0">
              <a:buNone/>
              <a:defRPr sz="1600" b="1"/>
            </a:lvl7pPr>
            <a:lvl8pPr marL="3199211" indent="0">
              <a:buNone/>
              <a:defRPr sz="1600" b="1"/>
            </a:lvl8pPr>
            <a:lvl9pPr marL="3656241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48759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48760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29" indent="0">
              <a:buNone/>
              <a:defRPr sz="2000" b="1"/>
            </a:lvl2pPr>
            <a:lvl3pPr marL="914059" indent="0">
              <a:buNone/>
              <a:defRPr sz="1800" b="1"/>
            </a:lvl3pPr>
            <a:lvl4pPr marL="1371090" indent="0">
              <a:buNone/>
              <a:defRPr sz="1600" b="1"/>
            </a:lvl4pPr>
            <a:lvl5pPr marL="1828120" indent="0">
              <a:buNone/>
              <a:defRPr sz="1600" b="1"/>
            </a:lvl5pPr>
            <a:lvl6pPr marL="2285151" indent="0">
              <a:buNone/>
              <a:defRPr sz="1600" b="1"/>
            </a:lvl6pPr>
            <a:lvl7pPr marL="2742181" indent="0">
              <a:buNone/>
              <a:defRPr sz="1600" b="1"/>
            </a:lvl7pPr>
            <a:lvl8pPr marL="3199211" indent="0">
              <a:buNone/>
              <a:defRPr sz="1600" b="1"/>
            </a:lvl8pPr>
            <a:lvl9pPr marL="3656241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48761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6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4876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F859-15CF-42D3-927B-10E238AF0267}" type="datetimeFigureOut">
              <a:rPr lang="fr-FR" altLang="fr-FR"/>
              <a:pPr/>
              <a:t>20/03/2026</a:t>
            </a:fld>
            <a:endParaRPr lang="fr-FR" altLang="fr-FR"/>
          </a:p>
        </p:txBody>
      </p:sp>
      <p:sp>
        <p:nvSpPr>
          <p:cNvPr id="104876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76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010A8-75FF-4667-92EE-975B0C4355BE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5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1048766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837F8-61C3-4B1C-AF4E-986498792F24}" type="datetimeFigureOut">
              <a:rPr lang="fr-FR" altLang="fr-FR"/>
              <a:pPr/>
              <a:t>20/03/2026</a:t>
            </a:fld>
            <a:endParaRPr lang="fr-FR" altLang="fr-FR"/>
          </a:p>
        </p:txBody>
      </p:sp>
      <p:sp>
        <p:nvSpPr>
          <p:cNvPr id="1048767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768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4649B-28F1-48B7-B8CF-883EEE0070F9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7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ED62A-D5BA-4195-9ECD-C9EC48AC3B61}" type="datetimeFigureOut">
              <a:rPr lang="fr-FR" altLang="fr-FR"/>
              <a:pPr/>
              <a:t>20/03/2026</a:t>
            </a:fld>
            <a:endParaRPr lang="fr-FR" altLang="fr-FR"/>
          </a:p>
        </p:txBody>
      </p:sp>
      <p:sp>
        <p:nvSpPr>
          <p:cNvPr id="104877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77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90F0-2A18-441E-B63F-71DB2A8B8370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98" name="Titre 1"/>
          <p:cNvSpPr>
            <a:spLocks noGrp="1"/>
          </p:cNvSpPr>
          <p:nvPr>
            <p:ph type="title"/>
          </p:nvPr>
        </p:nvSpPr>
        <p:spPr>
          <a:xfrm>
            <a:off x="457203" y="273051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1048799" name="Espace réservé du contenu 2"/>
          <p:cNvSpPr>
            <a:spLocks noGrp="1"/>
          </p:cNvSpPr>
          <p:nvPr>
            <p:ph idx="1"/>
          </p:nvPr>
        </p:nvSpPr>
        <p:spPr>
          <a:xfrm>
            <a:off x="3575052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48800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3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29" indent="0">
              <a:buNone/>
              <a:defRPr sz="1200"/>
            </a:lvl2pPr>
            <a:lvl3pPr marL="914059" indent="0">
              <a:buNone/>
              <a:defRPr sz="1000"/>
            </a:lvl3pPr>
            <a:lvl4pPr marL="1371090" indent="0">
              <a:buNone/>
              <a:defRPr sz="900"/>
            </a:lvl4pPr>
            <a:lvl5pPr marL="1828120" indent="0">
              <a:buNone/>
              <a:defRPr sz="900"/>
            </a:lvl5pPr>
            <a:lvl6pPr marL="2285151" indent="0">
              <a:buNone/>
              <a:defRPr sz="900"/>
            </a:lvl6pPr>
            <a:lvl7pPr marL="2742181" indent="0">
              <a:buNone/>
              <a:defRPr sz="900"/>
            </a:lvl7pPr>
            <a:lvl8pPr marL="3199211" indent="0">
              <a:buNone/>
              <a:defRPr sz="900"/>
            </a:lvl8pPr>
            <a:lvl9pPr marL="3656241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48801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6F6CA-572D-426C-AFE8-8DC3B1E3B608}" type="datetimeFigureOut">
              <a:rPr lang="fr-FR" altLang="fr-FR"/>
              <a:pPr/>
              <a:t>20/03/2026</a:t>
            </a:fld>
            <a:endParaRPr lang="fr-FR" altLang="fr-FR"/>
          </a:p>
        </p:txBody>
      </p:sp>
      <p:sp>
        <p:nvSpPr>
          <p:cNvPr id="1048802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803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08CBB-0B79-4A66-A092-8513CD2CDD99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8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104878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029" indent="0">
              <a:buNone/>
              <a:defRPr sz="2800"/>
            </a:lvl2pPr>
            <a:lvl3pPr marL="914059" indent="0">
              <a:buNone/>
              <a:defRPr sz="2400"/>
            </a:lvl3pPr>
            <a:lvl4pPr marL="1371090" indent="0">
              <a:buNone/>
              <a:defRPr sz="2000"/>
            </a:lvl4pPr>
            <a:lvl5pPr marL="1828120" indent="0">
              <a:buNone/>
              <a:defRPr sz="2000"/>
            </a:lvl5pPr>
            <a:lvl6pPr marL="2285151" indent="0">
              <a:buNone/>
              <a:defRPr sz="2000"/>
            </a:lvl6pPr>
            <a:lvl7pPr marL="2742181" indent="0">
              <a:buNone/>
              <a:defRPr sz="2000"/>
            </a:lvl7pPr>
            <a:lvl8pPr marL="3199211" indent="0">
              <a:buNone/>
              <a:defRPr sz="2000"/>
            </a:lvl8pPr>
            <a:lvl9pPr marL="3656241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104878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029" indent="0">
              <a:buNone/>
              <a:defRPr sz="1200"/>
            </a:lvl2pPr>
            <a:lvl3pPr marL="914059" indent="0">
              <a:buNone/>
              <a:defRPr sz="1000"/>
            </a:lvl3pPr>
            <a:lvl4pPr marL="1371090" indent="0">
              <a:buNone/>
              <a:defRPr sz="900"/>
            </a:lvl4pPr>
            <a:lvl5pPr marL="1828120" indent="0">
              <a:buNone/>
              <a:defRPr sz="900"/>
            </a:lvl5pPr>
            <a:lvl6pPr marL="2285151" indent="0">
              <a:buNone/>
              <a:defRPr sz="900"/>
            </a:lvl6pPr>
            <a:lvl7pPr marL="2742181" indent="0">
              <a:buNone/>
              <a:defRPr sz="900"/>
            </a:lvl7pPr>
            <a:lvl8pPr marL="3199211" indent="0">
              <a:buNone/>
              <a:defRPr sz="900"/>
            </a:lvl8pPr>
            <a:lvl9pPr marL="3656241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4878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0E82A-2D15-4354-9858-96DE8968921E}" type="datetimeFigureOut">
              <a:rPr lang="fr-FR" altLang="fr-FR"/>
              <a:pPr/>
              <a:t>20/03/2026</a:t>
            </a:fld>
            <a:endParaRPr lang="fr-FR" altLang="fr-FR"/>
          </a:p>
        </p:txBody>
      </p:sp>
      <p:sp>
        <p:nvSpPr>
          <p:cNvPr id="104878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4878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3096F-E36E-4F62-A7AE-66175E00F149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1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07" tIns="45704" rIns="91407" bIns="4570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et modifiez le titre</a:t>
            </a:r>
          </a:p>
        </p:txBody>
      </p:sp>
      <p:sp>
        <p:nvSpPr>
          <p:cNvPr id="1048742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07" tIns="45704" rIns="91407" bIns="4570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1048743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wrap="square" lIns="91407" tIns="45704" rIns="91407" bIns="45704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03F687D2-13A6-4254-9E62-27E921EBC6B4}" type="datetimeFigureOut">
              <a:rPr lang="fr-FR" altLang="fr-FR"/>
              <a:pPr/>
              <a:t>20/03/2026</a:t>
            </a:fld>
            <a:endParaRPr lang="fr-FR" altLang="fr-FR"/>
          </a:p>
        </p:txBody>
      </p:sp>
      <p:sp>
        <p:nvSpPr>
          <p:cNvPr id="1048744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wrap="square" lIns="91407" tIns="45704" rIns="91407" bIns="45704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endParaRPr lang="fr-FR"/>
          </a:p>
        </p:txBody>
      </p:sp>
      <p:sp>
        <p:nvSpPr>
          <p:cNvPr id="1048745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wrap="square" lIns="91407" tIns="45704" rIns="91407" bIns="45704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E4FEB454-3883-4E08-8233-3FA1E3D54D97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457029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02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02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02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02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029" algn="ctr" defTabSz="45702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059" algn="ctr" defTabSz="45702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090" algn="ctr" defTabSz="45702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120" algn="ctr" defTabSz="45702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772" indent="-342772" algn="l" defTabSz="45702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674" indent="-285645" algn="l" defTabSz="45702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2576" indent="-228515" algn="l" defTabSz="45702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599605" indent="-228515" algn="l" defTabSz="45702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6637" indent="-228515" algn="l" defTabSz="457029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3666" indent="-228515" algn="l" defTabSz="45702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696" indent="-228515" algn="l" defTabSz="45702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728" indent="-228515" algn="l" defTabSz="45702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757" indent="-228515" algn="l" defTabSz="45702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0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29" algn="l" defTabSz="4570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059" algn="l" defTabSz="4570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090" algn="l" defTabSz="4570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120" algn="l" defTabSz="4570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151" algn="l" defTabSz="4570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181" algn="l" defTabSz="4570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211" algn="l" defTabSz="4570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241" algn="l" defTabSz="4570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Picture 1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857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8"/>
          </a:xfrm>
          <a:prstGeom prst="rect">
            <a:avLst/>
          </a:prstGeom>
          <a:noFill/>
          <a:ln>
            <a:noFill/>
          </a:ln>
        </p:spPr>
        <p:txBody>
          <a:bodyPr vert="horz" wrap="square" lIns="89966" tIns="46782" rIns="89966" bIns="46782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/>
              <a:t>Cliquez pour éditer le format du texte-titre</a:t>
            </a:r>
          </a:p>
        </p:txBody>
      </p:sp>
      <p:sp>
        <p:nvSpPr>
          <p:cNvPr id="104857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3"/>
            <a:ext cx="8040688" cy="4341813"/>
          </a:xfrm>
          <a:prstGeom prst="rect">
            <a:avLst/>
          </a:prstGeom>
          <a:noFill/>
          <a:ln>
            <a:noFill/>
          </a:ln>
        </p:spPr>
        <p:txBody>
          <a:bodyPr vert="horz" wrap="square" lIns="89966" tIns="46782" rIns="89966" bIns="467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/>
              <a:t>Cliquez pour éditer le format du plan de texte</a:t>
            </a:r>
          </a:p>
          <a:p>
            <a:pPr lvl="1"/>
            <a:r>
              <a:rPr lang="en-GB" altLang="fr-FR"/>
              <a:t>Second niveau de plan</a:t>
            </a:r>
          </a:p>
          <a:p>
            <a:pPr lvl="2"/>
            <a:r>
              <a:rPr lang="en-GB" altLang="fr-FR"/>
              <a:t>Troisième niveau de plan</a:t>
            </a:r>
          </a:p>
          <a:p>
            <a:pPr lvl="3"/>
            <a:r>
              <a:rPr lang="en-GB" altLang="fr-FR"/>
              <a:t>Quatrième niveau de plan</a:t>
            </a:r>
          </a:p>
          <a:p>
            <a:pPr lvl="4"/>
            <a:r>
              <a:rPr lang="en-GB" altLang="fr-FR"/>
              <a:t>Cinquième niveau de plan</a:t>
            </a:r>
          </a:p>
          <a:p>
            <a:pPr lvl="4"/>
            <a:r>
              <a:rPr lang="en-GB" altLang="fr-FR"/>
              <a:t>Sixième niveau de plan</a:t>
            </a:r>
          </a:p>
          <a:p>
            <a:pPr lvl="4"/>
            <a:r>
              <a:rPr lang="en-GB" altLang="fr-FR"/>
              <a:t>Septième niveau de plan</a:t>
            </a:r>
          </a:p>
          <a:p>
            <a:pPr lvl="4"/>
            <a:r>
              <a:rPr lang="en-GB" altLang="fr-FR"/>
              <a:t>Huitième niveau de plan</a:t>
            </a:r>
          </a:p>
          <a:p>
            <a:pPr lvl="4"/>
            <a:r>
              <a:rPr lang="en-GB" altLang="fr-FR"/>
              <a:t>Neuvième niveau de plan</a:t>
            </a:r>
          </a:p>
        </p:txBody>
      </p:sp>
      <p:sp>
        <p:nvSpPr>
          <p:cNvPr id="1048578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29275" y="6275388"/>
            <a:ext cx="2132013" cy="3635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966" tIns="46782" rIns="89966" bIns="46782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tabLst>
                <a:tab pos="723631" algn="l"/>
                <a:tab pos="1447262" algn="l"/>
              </a:tabLst>
              <a:defRPr sz="1200">
                <a:solidFill>
                  <a:srgbClr val="FFFFFF"/>
                </a:solidFill>
                <a:latin typeface="News Gothic MT" charset="0"/>
                <a:ea typeface="ＭＳ Ｐゴシック" charset="0"/>
                <a:cs typeface="ＭＳ Ｐゴシック" charset="0"/>
              </a:defRPr>
            </a:lvl1pPr>
          </a:lstStyle>
          <a:p>
            <a:endParaRPr lang="fr-FR"/>
          </a:p>
        </p:txBody>
      </p:sp>
      <p:sp>
        <p:nvSpPr>
          <p:cNvPr id="1048579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265113" y="6229350"/>
            <a:ext cx="48387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966" tIns="46782" rIns="89966" bIns="46782" numCol="1" anchor="ctr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defRPr sz="12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r>
              <a:rPr lang="en-US" altLang="fr-FR"/>
              <a:t>Synthèse réalisée par la  SPILF</a:t>
            </a:r>
          </a:p>
          <a:p>
            <a:endParaRPr lang="en-US" altLang="fr-FR"/>
          </a:p>
        </p:txBody>
      </p:sp>
      <p:sp>
        <p:nvSpPr>
          <p:cNvPr id="1048580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137275"/>
            <a:ext cx="989012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966" tIns="46782" rIns="89966" bIns="46782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AF14A139-FD86-42D5-8258-D29AE5B54D03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sldNum="0" hdr="0" dt="0"/>
  <p:txStyles>
    <p:titleStyle>
      <a:lvl1pPr algn="ctr" defTabSz="44909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09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09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09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09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3666" indent="-228515" algn="ctr" defTabSz="44909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0696" indent="-228515" algn="ctr" defTabSz="44909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7728" indent="-228515" algn="ctr" defTabSz="44909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4757" indent="-228515" algn="ctr" defTabSz="449096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772" indent="-342772" algn="l" defTabSz="449096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674" indent="-285645" algn="l" defTabSz="449096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2576" indent="-228515" algn="l" defTabSz="449096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599605" indent="-228515" algn="l" defTabSz="449096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6637" indent="-228515" algn="l" defTabSz="449096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3666" indent="-228515" algn="l" defTabSz="449096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0696" indent="-228515" algn="l" defTabSz="449096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7728" indent="-228515" algn="l" defTabSz="449096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4757" indent="-228515" algn="l" defTabSz="449096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0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29" algn="l" defTabSz="9140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059" algn="l" defTabSz="9140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090" algn="l" defTabSz="9140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120" algn="l" defTabSz="9140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151" algn="l" defTabSz="9140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181" algn="l" defTabSz="9140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211" algn="l" defTabSz="9140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241" algn="l" defTabSz="9140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re 1"/>
          <p:cNvSpPr>
            <a:spLocks noGrp="1"/>
          </p:cNvSpPr>
          <p:nvPr>
            <p:ph type="ctrTitle"/>
          </p:nvPr>
        </p:nvSpPr>
        <p:spPr>
          <a:xfrm>
            <a:off x="496615" y="1367268"/>
            <a:ext cx="8222208" cy="2016125"/>
          </a:xfrm>
        </p:spPr>
        <p:txBody>
          <a:bodyPr/>
          <a:lstStyle/>
          <a:p>
            <a:r>
              <a:rPr lang="fr-FR" altLang="fr-FR" sz="4000" dirty="0"/>
              <a:t>Prise en charge </a:t>
            </a:r>
            <a:r>
              <a:rPr lang="fr-FR" altLang="fr-FR" sz="4000" dirty="0" err="1"/>
              <a:t>infectiologique</a:t>
            </a:r>
            <a:r>
              <a:rPr lang="fr-FR" altLang="fr-FR" sz="4000" dirty="0"/>
              <a:t> des infections de dispositif électronique cardiaque implantable  (DECI)</a:t>
            </a:r>
          </a:p>
        </p:txBody>
      </p:sp>
      <p:sp>
        <p:nvSpPr>
          <p:cNvPr id="1048587" name="Sous-titre 2"/>
          <p:cNvSpPr>
            <a:spLocks noGrp="1"/>
          </p:cNvSpPr>
          <p:nvPr>
            <p:ph type="subTitle" idx="1"/>
          </p:nvPr>
        </p:nvSpPr>
        <p:spPr>
          <a:xfrm>
            <a:off x="1115616" y="3645027"/>
            <a:ext cx="7272338" cy="1584175"/>
          </a:xfrm>
        </p:spPr>
        <p:txBody>
          <a:bodyPr/>
          <a:lstStyle/>
          <a:p>
            <a:r>
              <a:rPr lang="fr-FR" altLang="fr-FR" dirty="0">
                <a:solidFill>
                  <a:srgbClr val="898989"/>
                </a:solidFill>
              </a:rPr>
              <a:t>Synthèse et prise de position commune </a:t>
            </a:r>
            <a:br>
              <a:rPr lang="fr-FR" altLang="fr-FR" dirty="0">
                <a:solidFill>
                  <a:srgbClr val="898989"/>
                </a:solidFill>
              </a:rPr>
            </a:br>
            <a:r>
              <a:rPr lang="fr-FR" altLang="fr-FR" dirty="0">
                <a:solidFill>
                  <a:srgbClr val="898989"/>
                </a:solidFill>
              </a:rPr>
              <a:t>de la SPILF et de la SFC à propos du Consensus 2017 de la </a:t>
            </a:r>
            <a:r>
              <a:rPr lang="fr-FR" altLang="fr-FR" dirty="0" err="1">
                <a:solidFill>
                  <a:srgbClr val="898989"/>
                </a:solidFill>
              </a:rPr>
              <a:t>Heart</a:t>
            </a:r>
            <a:r>
              <a:rPr lang="fr-FR" altLang="fr-FR" dirty="0">
                <a:solidFill>
                  <a:srgbClr val="898989"/>
                </a:solidFill>
              </a:rPr>
              <a:t> </a:t>
            </a:r>
            <a:r>
              <a:rPr lang="fr-FR" altLang="fr-FR" dirty="0" err="1">
                <a:solidFill>
                  <a:srgbClr val="898989"/>
                </a:solidFill>
              </a:rPr>
              <a:t>Rythm</a:t>
            </a:r>
            <a:r>
              <a:rPr lang="fr-FR" altLang="fr-FR" dirty="0">
                <a:solidFill>
                  <a:srgbClr val="898989"/>
                </a:solidFill>
              </a:rPr>
              <a:t> Society (HRS) 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539552" y="5229200"/>
            <a:ext cx="8424936" cy="923308"/>
          </a:xfrm>
          <a:prstGeom prst="rect">
            <a:avLst/>
          </a:prstGeom>
          <a:noFill/>
        </p:spPr>
        <p:txBody>
          <a:bodyPr wrap="square" lIns="91418" tIns="45709" rIns="91418" bIns="45709" rtlCol="0">
            <a:spAutoFit/>
          </a:bodyPr>
          <a:lstStyle/>
          <a:p>
            <a:r>
              <a:rPr lang="fr-FR" dirty="0">
                <a:solidFill>
                  <a:schemeClr val="tx1"/>
                </a:solidFill>
              </a:rPr>
              <a:t>2017 HRS expert consensus </a:t>
            </a:r>
            <a:r>
              <a:rPr lang="fr-FR" dirty="0" err="1">
                <a:solidFill>
                  <a:schemeClr val="tx1"/>
                </a:solidFill>
              </a:rPr>
              <a:t>statement</a:t>
            </a:r>
            <a:r>
              <a:rPr lang="fr-FR" dirty="0">
                <a:solidFill>
                  <a:schemeClr val="tx1"/>
                </a:solidFill>
              </a:rPr>
              <a:t> on </a:t>
            </a:r>
            <a:r>
              <a:rPr lang="fr-FR" dirty="0" err="1">
                <a:solidFill>
                  <a:schemeClr val="tx1"/>
                </a:solidFill>
              </a:rPr>
              <a:t>cardiovascular</a:t>
            </a:r>
            <a:r>
              <a:rPr lang="fr-FR" dirty="0">
                <a:solidFill>
                  <a:schemeClr val="tx1"/>
                </a:solidFill>
              </a:rPr>
              <a:t> implantable </a:t>
            </a:r>
            <a:r>
              <a:rPr lang="fr-FR" dirty="0" err="1">
                <a:solidFill>
                  <a:schemeClr val="tx1"/>
                </a:solidFill>
              </a:rPr>
              <a:t>electronic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device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lead</a:t>
            </a:r>
            <a:r>
              <a:rPr lang="fr-FR" dirty="0">
                <a:solidFill>
                  <a:schemeClr val="tx1"/>
                </a:solidFill>
              </a:rPr>
              <a:t> management and extraction. Chapitre 8, p 519-527</a:t>
            </a:r>
            <a:br>
              <a:rPr lang="fr-FR" dirty="0">
                <a:solidFill>
                  <a:schemeClr val="tx1"/>
                </a:solidFill>
              </a:rPr>
            </a:br>
            <a:r>
              <a:rPr lang="fr-FR" dirty="0">
                <a:solidFill>
                  <a:schemeClr val="tx1"/>
                </a:solidFill>
              </a:rPr>
              <a:t>doi.org/10.1016/</a:t>
            </a:r>
            <a:r>
              <a:rPr lang="fr-FR" dirty="0" err="1">
                <a:solidFill>
                  <a:schemeClr val="tx1"/>
                </a:solidFill>
              </a:rPr>
              <a:t>j.hrthm</a:t>
            </a:r>
            <a:r>
              <a:rPr lang="fr-FR" dirty="0">
                <a:solidFill>
                  <a:schemeClr val="tx1"/>
                </a:solidFill>
              </a:rPr>
              <a:t>.2017.09.001</a:t>
            </a:r>
          </a:p>
        </p:txBody>
      </p:sp>
      <p:sp>
        <p:nvSpPr>
          <p:cNvPr id="8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251520" y="6400800"/>
            <a:ext cx="5976664" cy="457200"/>
          </a:xfrm>
          <a:noFill/>
        </p:spPr>
        <p:txBody>
          <a:bodyPr/>
          <a:lstStyle/>
          <a:p>
            <a:r>
              <a:rPr lang="en-US" altLang="fr-FR" sz="1800" dirty="0" err="1"/>
              <a:t>Synthèse</a:t>
            </a:r>
            <a:r>
              <a:rPr lang="en-US" altLang="fr-FR" sz="1800" dirty="0"/>
              <a:t> </a:t>
            </a:r>
            <a:r>
              <a:rPr lang="en-US" altLang="fr-FR" sz="1800" dirty="0" err="1"/>
              <a:t>réalisée</a:t>
            </a:r>
            <a:r>
              <a:rPr lang="en-US" altLang="fr-FR" sz="1800" dirty="0"/>
              <a:t> le 4 </a:t>
            </a:r>
            <a:r>
              <a:rPr lang="en-US" altLang="fr-FR" sz="1800" dirty="0" err="1"/>
              <a:t>septembre</a:t>
            </a:r>
            <a:r>
              <a:rPr lang="en-US" altLang="fr-FR" sz="1800" dirty="0"/>
              <a:t> 2019 par la  SPILF</a:t>
            </a:r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id="{3A2BD7B6-DDBA-7DCE-00BF-0034F7D0FE23}"/>
              </a:ext>
            </a:extLst>
          </p:cNvPr>
          <p:cNvGrpSpPr/>
          <p:nvPr/>
        </p:nvGrpSpPr>
        <p:grpSpPr>
          <a:xfrm>
            <a:off x="0" y="-1"/>
            <a:ext cx="9144000" cy="1205713"/>
            <a:chOff x="0" y="-1"/>
            <a:chExt cx="9144000" cy="1205713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E5D8623-65A5-9ADE-E6E4-424CE574A50F}"/>
                </a:ext>
              </a:extLst>
            </p:cNvPr>
            <p:cNvSpPr/>
            <p:nvPr userDrawn="1"/>
          </p:nvSpPr>
          <p:spPr>
            <a:xfrm>
              <a:off x="7601594" y="-1"/>
              <a:ext cx="1542406" cy="1205713"/>
            </a:xfrm>
            <a:prstGeom prst="rect">
              <a:avLst/>
            </a:prstGeom>
            <a:solidFill>
              <a:srgbClr val="FAFEFF"/>
            </a:soli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ews Gothic MT"/>
                <a:ea typeface="+mn-ea"/>
                <a:cs typeface="+mn-cs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0141020-E5DA-804C-2588-2B53E4A024FC}"/>
                </a:ext>
              </a:extLst>
            </p:cNvPr>
            <p:cNvSpPr/>
            <p:nvPr userDrawn="1"/>
          </p:nvSpPr>
          <p:spPr>
            <a:xfrm>
              <a:off x="0" y="0"/>
              <a:ext cx="9144000" cy="275129"/>
            </a:xfrm>
            <a:prstGeom prst="rect">
              <a:avLst/>
            </a:prstGeom>
            <a:solidFill>
              <a:srgbClr val="C00000"/>
            </a:solidFill>
            <a:ln w="12700" cap="flat" cmpd="sng" algn="ctr">
              <a:noFill/>
              <a:prstDash val="solid"/>
            </a:ln>
            <a:effectLst>
              <a:outerShdw blurRad="63500" dist="25400" dir="5400000" sx="101000" sy="101000" rotWithShape="0">
                <a:srgbClr val="000000">
                  <a:alpha val="40000"/>
                </a:srgbClr>
              </a:outerShdw>
            </a:effectLst>
          </p:spPr>
          <p:txBody>
            <a:bodyPr rtlCol="0" anchor="ctr"/>
            <a:lstStyle/>
            <a:p>
              <a:pPr marL="21600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News Gothic MT (Corps)"/>
                  <a:ea typeface="+mn-ea"/>
                  <a:cs typeface="+mn-cs"/>
                </a:rPr>
                <a:t>Document </a:t>
              </a:r>
              <a:r>
                <a:rPr kumimoji="0" 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News Gothic MT (Corps)"/>
                  <a:ea typeface="Aptos" panose="020B0004020202020204" pitchFamily="34" charset="0"/>
                  <a:cs typeface="Aptos" panose="020B0004020202020204" pitchFamily="34" charset="0"/>
                </a:rPr>
                <a:t>potentiellement </a:t>
              </a:r>
              <a:r>
                <a:rPr kumimoji="0" 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News Gothic MT (Corps)"/>
                  <a:ea typeface="+mn-ea"/>
                  <a:cs typeface="+mn-cs"/>
                </a:rPr>
                <a:t>obsolète. </a:t>
              </a:r>
              <a:r>
                <a:rPr kumimoji="0" 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News Gothic MT (Corps)"/>
                  <a:ea typeface="Aptos" panose="020B0004020202020204" pitchFamily="34" charset="0"/>
                  <a:cs typeface="Aptos" panose="020B0004020202020204" pitchFamily="34" charset="0"/>
                </a:rPr>
                <a:t>Consultez l'application smartphone pour la dernière mise à jour</a:t>
              </a:r>
              <a:r>
                <a:rPr kumimoji="0" lang="fr-FR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News Gothic MT (Corps)"/>
                  <a:ea typeface="+mn-ea"/>
                  <a:cs typeface="+mn-cs"/>
                </a:rPr>
                <a:t>.</a:t>
              </a:r>
            </a:p>
          </p:txBody>
        </p:sp>
        <p:pic>
          <p:nvPicPr>
            <p:cNvPr id="11" name="Image 10">
              <a:extLst>
                <a:ext uri="{FF2B5EF4-FFF2-40B4-BE49-F238E27FC236}">
                  <a16:creationId xmlns:a16="http://schemas.microsoft.com/office/drawing/2014/main" id="{F3A0421C-1DE1-5903-B307-4AA42BCCD7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62643" y="64734"/>
              <a:ext cx="1076241" cy="1076241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82" name="ZoneTexte 1"/>
          <p:cNvSpPr txBox="1">
            <a:spLocks noChangeArrowheads="1"/>
          </p:cNvSpPr>
          <p:nvPr/>
        </p:nvSpPr>
        <p:spPr bwMode="auto">
          <a:xfrm>
            <a:off x="10038160" y="2707481"/>
            <a:ext cx="184731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altLang="fr-FR" sz="1350">
              <a:solidFill>
                <a:prstClr val="black"/>
              </a:solidFill>
              <a:latin typeface="News Gothic MT"/>
              <a:ea typeface="+mn-ea"/>
            </a:endParaRP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467544" y="371081"/>
            <a:ext cx="7355426" cy="493957"/>
          </a:xfrm>
          <a:prstGeom prst="rect">
            <a:avLst/>
          </a:prstGeom>
        </p:spPr>
        <p:txBody>
          <a:bodyPr/>
          <a:lstStyle/>
          <a:p>
            <a:pPr marL="0" lvl="1"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dirty="0">
                <a:solidFill>
                  <a:srgbClr val="2C7C9F"/>
                </a:solidFill>
                <a:latin typeface="+mj-lt"/>
              </a:rPr>
              <a:t>Antibiothérapie documentée sur antibiogramme </a:t>
            </a: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B0A270C7-BB7F-40EE-A128-8CA211AD04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0322221"/>
              </p:ext>
            </p:extLst>
          </p:nvPr>
        </p:nvGraphicFramePr>
        <p:xfrm>
          <a:off x="683568" y="2132856"/>
          <a:ext cx="7920880" cy="3794368"/>
        </p:xfrm>
        <a:graphic>
          <a:graphicData uri="http://schemas.openxmlformats.org/drawingml/2006/table">
            <a:tbl>
              <a:tblPr firstRow="1" bandRow="1"/>
              <a:tblGrid>
                <a:gridCol w="1131592">
                  <a:extLst>
                    <a:ext uri="{9D8B030D-6E8A-4147-A177-3AD203B41FA5}">
                      <a16:colId xmlns:a16="http://schemas.microsoft.com/office/drawing/2014/main" val="211778823"/>
                    </a:ext>
                  </a:extLst>
                </a:gridCol>
                <a:gridCol w="2118760">
                  <a:extLst>
                    <a:ext uri="{9D8B030D-6E8A-4147-A177-3AD203B41FA5}">
                      <a16:colId xmlns:a16="http://schemas.microsoft.com/office/drawing/2014/main" val="2031872316"/>
                    </a:ext>
                  </a:extLst>
                </a:gridCol>
                <a:gridCol w="1934224">
                  <a:extLst>
                    <a:ext uri="{9D8B030D-6E8A-4147-A177-3AD203B41FA5}">
                      <a16:colId xmlns:a16="http://schemas.microsoft.com/office/drawing/2014/main" val="3889422677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004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11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Antibiotique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7C9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11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Dosage et voie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7C9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9pPr>
                    </a:lstStyle>
                    <a:p>
                      <a:pPr algn="ctr"/>
                      <a:r>
                        <a:rPr kumimoji="0" lang="fr-FR" sz="11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Durée </a:t>
                      </a:r>
                    </a:p>
                    <a:p>
                      <a:pPr algn="ctr"/>
                      <a:r>
                        <a:rPr kumimoji="0" lang="fr-FR" sz="11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(semaines)</a:t>
                      </a:r>
                      <a:endParaRPr kumimoji="0" lang="fr-FR" altLang="fr-FR" sz="11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7C9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altLang="fr-FR" sz="11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Commentaires</a:t>
                      </a:r>
                      <a:endParaRPr kumimoji="0" lang="fr-FR" sz="11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7C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4786094"/>
                  </a:ext>
                </a:extLst>
              </a:tr>
              <a:tr h="216024">
                <a:tc gridSpan="4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12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Bactériémie sans endocardite après ablation complète</a:t>
                      </a:r>
                      <a:endParaRPr kumimoji="0" lang="fr-FR" altLang="fr-FR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9856883"/>
                  </a:ext>
                </a:extLst>
              </a:tr>
              <a:tr h="216024">
                <a:tc gridSpan="4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11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Staphylocoque sensible à méticilline </a:t>
                      </a:r>
                      <a:r>
                        <a:rPr lang="fr-FR" sz="1100" b="0" i="1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fr-FR" sz="11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>
                        <a:lumMod val="9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0" lang="fr-F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1606148"/>
                  </a:ext>
                </a:extLst>
              </a:tr>
              <a:tr h="64807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(cl)Oxacilline</a:t>
                      </a: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ou</a:t>
                      </a: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Céfazoline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r>
                        <a:rPr lang="fr-FR" sz="1100" dirty="0"/>
                        <a:t>150 mg/kg/j en</a:t>
                      </a:r>
                      <a:r>
                        <a:rPr lang="fr-FR" sz="1100" baseline="0" dirty="0"/>
                        <a:t> 4 à 6 perfusions par jour</a:t>
                      </a:r>
                    </a:p>
                    <a:p>
                      <a:r>
                        <a:rPr lang="fr-FR" sz="1100" baseline="0" dirty="0"/>
                        <a:t>100mg/kg </a:t>
                      </a:r>
                      <a:r>
                        <a:rPr kumimoji="0" lang="fr-FR" altLang="fr-F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en perfusion continue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algn="ctr"/>
                      <a:r>
                        <a:rPr kumimoji="0" lang="fr-FR" altLang="fr-F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0" lang="fr-FR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2353593"/>
                  </a:ext>
                </a:extLst>
              </a:tr>
              <a:tr h="216024">
                <a:tc gridSpan="4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11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Staphylocoque spp. sensible à la méticilline et allergie à la pénicilline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>
                        <a:lumMod val="9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0283263"/>
                  </a:ext>
                </a:extLst>
              </a:tr>
              <a:tr h="504056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Céfazoline</a:t>
                      </a:r>
                    </a:p>
                    <a:p>
                      <a:endParaRPr kumimoji="0" lang="fr-FR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aseline="0" dirty="0"/>
                        <a:t>100mg/kg </a:t>
                      </a:r>
                      <a:r>
                        <a:rPr kumimoji="0" lang="fr-FR" altLang="fr-F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en perfusion continue</a:t>
                      </a:r>
                    </a:p>
                    <a:p>
                      <a:endParaRPr kumimoji="0" lang="fr-FR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algn="ctr"/>
                      <a:r>
                        <a:rPr lang="fr-FR" sz="1100" dirty="0"/>
                        <a:t>2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0883099"/>
                  </a:ext>
                </a:extLst>
              </a:tr>
              <a:tr h="360040">
                <a:tc gridSpan="4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Allergie à la pénicilline avec réaction anaphylactique ou allergie aux céphalosporines </a:t>
                      </a:r>
                      <a:r>
                        <a:rPr kumimoji="0" lang="fr-FR" altLang="fr-F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 </a:t>
                      </a:r>
                      <a:r>
                        <a:rPr kumimoji="0" lang="fr-FR" altLang="fr-FR" sz="11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ou staphylocoque résistant à la méticilline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>
                        <a:lumMod val="9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8623989"/>
                  </a:ext>
                </a:extLst>
              </a:tr>
              <a:tr h="792088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11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Daptomycine</a:t>
                      </a:r>
                      <a:endParaRPr kumimoji="0" lang="fr-FR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10 mg/kg/j, IV, une fois par jour</a:t>
                      </a:r>
                      <a:endParaRPr lang="fr-FR" sz="11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algn="ctr"/>
                      <a:r>
                        <a:rPr lang="fr-FR" altLang="fr-FR" sz="1100" dirty="0">
                          <a:solidFill>
                            <a:srgbClr val="000000"/>
                          </a:solidFill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altLang="fr-FR" sz="1100" dirty="0">
                          <a:solidFill>
                            <a:schemeClr val="dk1"/>
                          </a:solidFill>
                          <a:ea typeface="+mn-ea"/>
                        </a:rPr>
                        <a:t>Second choix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altLang="fr-FR" sz="1100" dirty="0" err="1">
                          <a:solidFill>
                            <a:srgbClr val="000000"/>
                          </a:solidFill>
                          <a:ea typeface="ＭＳ Ｐゴシック" pitchFamily="34" charset="-128"/>
                        </a:rPr>
                        <a:t>Vancomycine</a:t>
                      </a:r>
                      <a:r>
                        <a:rPr lang="fr-FR" altLang="fr-FR" sz="1100" dirty="0">
                          <a:solidFill>
                            <a:srgbClr val="000000"/>
                          </a:solidFill>
                          <a:ea typeface="ＭＳ Ｐゴシック" pitchFamily="34" charset="-128"/>
                        </a:rPr>
                        <a:t> </a:t>
                      </a:r>
                      <a:r>
                        <a:rPr lang="fr-FR" altLang="fr-FR" sz="1100" kern="1200" dirty="0">
                          <a:solidFill>
                            <a:srgbClr val="000000"/>
                          </a:solidFill>
                          <a:latin typeface="+mn-lt"/>
                          <a:ea typeface="ＭＳ Ｐゴシック" pitchFamily="34" charset="-128"/>
                          <a:cs typeface="+mn-cs"/>
                        </a:rPr>
                        <a:t>40 mg/kg/j IV, en perfusion continue après dose de charge de 30mg/kg IVL sur 2h00</a:t>
                      </a:r>
                      <a:endParaRPr lang="fr-FR" sz="1100" dirty="0"/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833845"/>
                  </a:ext>
                </a:extLst>
              </a:tr>
            </a:tbl>
          </a:graphicData>
        </a:graphic>
      </p:graphicFrame>
      <p:pic>
        <p:nvPicPr>
          <p:cNvPr id="5" name="Picture 5" descr="SPILF">
            <a:extLst>
              <a:ext uri="{FF2B5EF4-FFF2-40B4-BE49-F238E27FC236}">
                <a16:creationId xmlns:a16="http://schemas.microsoft.com/office/drawing/2014/main" id="{6D9DF04E-63F6-4B38-8E59-98F18E10D5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88642"/>
            <a:ext cx="925512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82" name="ZoneTexte 1"/>
          <p:cNvSpPr txBox="1">
            <a:spLocks noChangeArrowheads="1"/>
          </p:cNvSpPr>
          <p:nvPr/>
        </p:nvSpPr>
        <p:spPr bwMode="auto">
          <a:xfrm>
            <a:off x="10038160" y="2707481"/>
            <a:ext cx="184731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altLang="fr-FR" sz="1350">
              <a:solidFill>
                <a:prstClr val="black"/>
              </a:solidFill>
              <a:latin typeface="News Gothic MT"/>
              <a:ea typeface="+mn-ea"/>
            </a:endParaRP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827584" y="371081"/>
            <a:ext cx="6705745" cy="1185711"/>
          </a:xfrm>
          <a:prstGeom prst="rect">
            <a:avLst/>
          </a:prstGeom>
        </p:spPr>
        <p:txBody>
          <a:bodyPr/>
          <a:lstStyle/>
          <a:p>
            <a:pPr marL="0" lvl="1"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dirty="0">
                <a:solidFill>
                  <a:srgbClr val="2C7C9F"/>
                </a:solidFill>
                <a:latin typeface="+mj-lt"/>
              </a:rPr>
              <a:t>Antibiothérapie documentée </a:t>
            </a:r>
          </a:p>
          <a:p>
            <a:pPr marL="0" lvl="1"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dirty="0">
                <a:solidFill>
                  <a:srgbClr val="2C7C9F"/>
                </a:solidFill>
                <a:latin typeface="+mj-lt"/>
              </a:rPr>
              <a:t>sur antibiogramme</a:t>
            </a: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A82AA230-DF45-42BF-8CCF-9113E4AFC6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5301502"/>
              </p:ext>
            </p:extLst>
          </p:nvPr>
        </p:nvGraphicFramePr>
        <p:xfrm>
          <a:off x="617981" y="1772816"/>
          <a:ext cx="7908038" cy="4160520"/>
        </p:xfrm>
        <a:graphic>
          <a:graphicData uri="http://schemas.openxmlformats.org/drawingml/2006/table">
            <a:tbl>
              <a:tblPr firstRow="1" bandRow="1"/>
              <a:tblGrid>
                <a:gridCol w="1237478">
                  <a:extLst>
                    <a:ext uri="{9D8B030D-6E8A-4147-A177-3AD203B41FA5}">
                      <a16:colId xmlns:a16="http://schemas.microsoft.com/office/drawing/2014/main" val="211778823"/>
                    </a:ext>
                  </a:extLst>
                </a:gridCol>
                <a:gridCol w="2788549">
                  <a:extLst>
                    <a:ext uri="{9D8B030D-6E8A-4147-A177-3AD203B41FA5}">
                      <a16:colId xmlns:a16="http://schemas.microsoft.com/office/drawing/2014/main" val="2031872316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459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597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105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Antibiotique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7C9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105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Dosage et voie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7C9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sz="105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Durée </a:t>
                      </a:r>
                    </a:p>
                    <a:p>
                      <a:pPr algn="ctr"/>
                      <a:r>
                        <a:rPr kumimoji="0" lang="fr-FR" sz="105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(semaines)</a:t>
                      </a:r>
                      <a:endParaRPr kumimoji="0" lang="fr-FR" altLang="fr-FR" sz="105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7C9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altLang="fr-FR" sz="105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Commentaires</a:t>
                      </a:r>
                      <a:endParaRPr lang="fr-FR" sz="1400" dirty="0"/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7C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4786094"/>
                  </a:ext>
                </a:extLst>
              </a:tr>
              <a:tr h="171584">
                <a:tc gridSpan="4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12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Bactériémie sans endocardite,  après ablation complète  du matériel</a:t>
                      </a:r>
                      <a:endParaRPr kumimoji="0" lang="fr-FR" altLang="fr-FR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9856883"/>
                  </a:ext>
                </a:extLst>
              </a:tr>
              <a:tr h="171584">
                <a:tc gridSpan="4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5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Streptococcus spp</a:t>
                      </a:r>
                      <a:endParaRPr lang="fr-FR" sz="105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>
                        <a:lumMod val="9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0" lang="fr-F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1606148"/>
                  </a:ext>
                </a:extLst>
              </a:tr>
              <a:tr h="28597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fr-FR" sz="1050" dirty="0" err="1"/>
                        <a:t>Amoxicilline</a:t>
                      </a:r>
                      <a:endParaRPr kumimoji="0" lang="fr-FR" altLang="fr-FR" sz="105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r>
                        <a:rPr lang="fr-FR" sz="1050" dirty="0"/>
                        <a:t>100 mg/kg/j en 4 perfusion par jour</a:t>
                      </a:r>
                      <a:endParaRPr kumimoji="0" lang="fr-FR" altLang="fr-FR" sz="105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aseline="0" dirty="0"/>
                        <a:t>2</a:t>
                      </a:r>
                      <a:endParaRPr kumimoji="0" lang="fr-FR" altLang="fr-FR" sz="105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0" lang="fr-FR" sz="105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si poids&gt; 100kg: </a:t>
                      </a:r>
                    </a:p>
                    <a:p>
                      <a:pPr marL="0" algn="l" defTabSz="914400" rtl="0" eaLnBrk="1" latinLnBrk="0" hangingPunct="1"/>
                      <a:r>
                        <a:rPr kumimoji="0" lang="fr-FR" sz="105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Clindamycine 600 mgx4/j </a:t>
                      </a:r>
                      <a:endParaRPr lang="fr-FR" sz="1400" dirty="0"/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2353593"/>
                  </a:ext>
                </a:extLst>
              </a:tr>
              <a:tr h="171584">
                <a:tc gridSpan="4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indent="0" algn="l" defTabSz="9142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5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Streptococcus spp et a</a:t>
                      </a:r>
                      <a:r>
                        <a:rPr kumimoji="0" lang="fr-FR" altLang="fr-FR" sz="105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llergie vraie à la pénicilline sans réaction anaphylactique 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>
                        <a:lumMod val="9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0283263"/>
                  </a:ext>
                </a:extLst>
              </a:tr>
              <a:tr h="400363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fr-FR" sz="1050" dirty="0"/>
                        <a:t>Ceftriaxone</a:t>
                      </a: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5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ou</a:t>
                      </a: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5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Cefotaxime</a:t>
                      </a:r>
                      <a:endParaRPr kumimoji="0" lang="fr-FR" sz="105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aseline="0" dirty="0"/>
                        <a:t>2g/j IV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05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5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100 mg/kg/j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dirty="0"/>
                        <a:t>2</a:t>
                      </a:r>
                      <a:endParaRPr kumimoji="0" lang="fr-FR" sz="105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0883099"/>
                  </a:ext>
                </a:extLst>
              </a:tr>
              <a:tr h="171584">
                <a:tc gridSpan="4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5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Streptococcus spp  et a</a:t>
                      </a:r>
                      <a:r>
                        <a:rPr kumimoji="0" lang="fr-FR" altLang="fr-FR" sz="105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llergie à la pénicilline avec réaction anaphylactique ou allergie aux céphalosporines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>
                        <a:lumMod val="9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8623989"/>
                  </a:ext>
                </a:extLst>
              </a:tr>
              <a:tr h="28597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105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Vancomycine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altLang="fr-FR" sz="1050" kern="1200" dirty="0">
                          <a:solidFill>
                            <a:srgbClr val="000000"/>
                          </a:solidFill>
                          <a:latin typeface="+mn-lt"/>
                          <a:ea typeface="ＭＳ Ｐゴシック" pitchFamily="34" charset="-128"/>
                          <a:cs typeface="+mn-cs"/>
                        </a:rPr>
                        <a:t>40 mg/kg/j IV, en perfusion continue </a:t>
                      </a:r>
                      <a:r>
                        <a:rPr lang="fr-FR" altLang="fr-FR" sz="1050" kern="1200" dirty="0">
                          <a:solidFill>
                            <a:srgbClr val="000000"/>
                          </a:solidFill>
                          <a:latin typeface="News Gothic MT"/>
                          <a:ea typeface="ＭＳ Ｐゴシック" pitchFamily="34" charset="-128"/>
                          <a:cs typeface="+mn-cs"/>
                        </a:rPr>
                        <a:t>après dose de charge de 30mg/kg IVL sur 2h00</a:t>
                      </a:r>
                      <a:endParaRPr lang="fr-FR" sz="105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dirty="0"/>
                        <a:t>2</a:t>
                      </a:r>
                      <a:endParaRPr lang="fr-FR" altLang="fr-FR" sz="1050" dirty="0">
                        <a:solidFill>
                          <a:srgbClr val="000000"/>
                        </a:solidFill>
                        <a:ea typeface="ＭＳ Ｐゴシック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105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Adapter la posologie aux dosages (concentration à l’équilibre = 15-20 mg/l)</a:t>
                      </a:r>
                      <a:endParaRPr kumimoji="0" lang="fr-FR" sz="105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833845"/>
                  </a:ext>
                </a:extLst>
              </a:tr>
              <a:tr h="195156">
                <a:tc gridSpan="4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5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Enterococcus spp.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>
                        <a:lumMod val="9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3556234"/>
                  </a:ext>
                </a:extLst>
              </a:tr>
              <a:tr h="28597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Amoxicilline</a:t>
                      </a:r>
                      <a:endParaRPr kumimoji="0" lang="fr-FR" sz="105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200 mg/kg/j en 6 injections ou en perfusion continue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483768"/>
                  </a:ext>
                </a:extLst>
              </a:tr>
              <a:tr h="240603">
                <a:tc gridSpan="4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indent="0" algn="l" defTabSz="9142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0" i="1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Enterococcus spp. </a:t>
                      </a:r>
                      <a:r>
                        <a:rPr lang="fr-FR" sz="1050" dirty="0"/>
                        <a:t>Résistant</a:t>
                      </a:r>
                      <a:r>
                        <a:rPr lang="fr-FR" sz="1050" baseline="0" dirty="0"/>
                        <a:t> à l’amoxicilline ou </a:t>
                      </a:r>
                      <a:r>
                        <a:rPr lang="fr-FR" sz="105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allergique</a:t>
                      </a:r>
                      <a:endParaRPr kumimoji="0" lang="fr-FR" sz="105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>
                        <a:lumMod val="9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3405329"/>
                  </a:ext>
                </a:extLst>
              </a:tr>
              <a:tr h="28597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105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Vancomycine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altLang="fr-FR" sz="1050" kern="1200" dirty="0">
                          <a:solidFill>
                            <a:srgbClr val="000000"/>
                          </a:solidFill>
                          <a:latin typeface="+mn-lt"/>
                          <a:ea typeface="ＭＳ Ｐゴシック" pitchFamily="34" charset="-128"/>
                          <a:cs typeface="+mn-cs"/>
                        </a:rPr>
                        <a:t>40 mg/kg/j IV, en perfusion continue </a:t>
                      </a:r>
                      <a:r>
                        <a:rPr lang="fr-FR" altLang="fr-FR" sz="1050" kern="1200" dirty="0">
                          <a:solidFill>
                            <a:srgbClr val="000000"/>
                          </a:solidFill>
                          <a:latin typeface="News Gothic MT"/>
                          <a:ea typeface="ＭＳ Ｐゴシック" pitchFamily="34" charset="-128"/>
                          <a:cs typeface="+mn-cs"/>
                        </a:rPr>
                        <a:t>après dose de charge de 30mg/kg IVL sur 2h00</a:t>
                      </a:r>
                      <a:endParaRPr lang="fr-FR" sz="105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2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2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105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Adapter la posologie aux dosages (concentration à l’équilibre = 15-20 mg/l)</a:t>
                      </a:r>
                      <a:endParaRPr kumimoji="0" lang="fr-FR" sz="105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840697"/>
                  </a:ext>
                </a:extLst>
              </a:tr>
            </a:tbl>
          </a:graphicData>
        </a:graphic>
      </p:graphicFrame>
      <p:pic>
        <p:nvPicPr>
          <p:cNvPr id="5" name="Picture 5" descr="SPILF">
            <a:extLst>
              <a:ext uri="{FF2B5EF4-FFF2-40B4-BE49-F238E27FC236}">
                <a16:creationId xmlns:a16="http://schemas.microsoft.com/office/drawing/2014/main" id="{5C5AD5D4-57BA-47AD-854D-8241990C5D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88642"/>
            <a:ext cx="925512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idx="4294967295"/>
          </p:nvPr>
        </p:nvSpPr>
        <p:spPr bwMode="auto">
          <a:xfrm>
            <a:off x="265113" y="7943850"/>
            <a:ext cx="48387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989" tIns="46794" rIns="89989" bIns="46794" numCol="1" anchor="ctr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l" defTabSz="449208" rtl="0"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 sz="1200" kern="1200">
                <a:solidFill>
                  <a:srgbClr val="FFFFFF"/>
                </a:solidFill>
                <a:latin typeface="News Gothic MT" charset="0"/>
                <a:ea typeface="ＭＳ Ｐゴシック" pitchFamily="34" charset="-128"/>
                <a:cs typeface="+mn-cs"/>
              </a:defRPr>
            </a:lvl1pPr>
            <a:lvl2pPr marL="742858" indent="-285715" algn="l" defTabSz="449208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2pPr>
            <a:lvl3pPr marL="1142859" indent="-228572" algn="l" defTabSz="449208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3pPr>
            <a:lvl4pPr marL="1600002" indent="-228572" algn="l" defTabSz="449208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4pPr>
            <a:lvl5pPr marL="2057145" indent="-228572" algn="l" defTabSz="449208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5pPr>
            <a:lvl6pPr marL="2285717" algn="l" defTabSz="914286" rtl="0" eaLnBrk="1" latinLnBrk="0" hangingPunct="1">
              <a:defRPr kern="12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6pPr>
            <a:lvl7pPr marL="2742860" algn="l" defTabSz="914286" rtl="0" eaLnBrk="1" latinLnBrk="0" hangingPunct="1">
              <a:defRPr kern="12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7pPr>
            <a:lvl8pPr marL="3200003" algn="l" defTabSz="914286" rtl="0" eaLnBrk="1" latinLnBrk="0" hangingPunct="1">
              <a:defRPr kern="12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8pPr>
            <a:lvl9pPr marL="3657147" algn="l" defTabSz="914286" rtl="0" eaLnBrk="1" latinLnBrk="0" hangingPunct="1">
              <a:defRPr kern="12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9pPr>
          </a:lstStyle>
          <a:p>
            <a:r>
              <a:rPr lang="en-US" altLang="fr-FR"/>
              <a:t>Synthèse réalisée par la  SPILF</a:t>
            </a:r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2734070"/>
              </p:ext>
            </p:extLst>
          </p:nvPr>
        </p:nvGraphicFramePr>
        <p:xfrm>
          <a:off x="248031" y="1556792"/>
          <a:ext cx="8714053" cy="4238612"/>
        </p:xfrm>
        <a:graphic>
          <a:graphicData uri="http://schemas.openxmlformats.org/drawingml/2006/table">
            <a:tbl>
              <a:tblPr/>
              <a:tblGrid>
                <a:gridCol w="15841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38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94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12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9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65143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88032">
                <a:tc rowSpan="2"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Antibiotique</a:t>
                      </a:r>
                      <a:endParaRPr kumimoji="0" lang="fr-FR" altLang="fr-F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</a:txBody>
                  <a:tcPr marL="68570" marR="68570" marT="34575" marB="345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C7C9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Dosage et voie</a:t>
                      </a:r>
                      <a:endParaRPr kumimoji="0" lang="fr-FR" altLang="fr-F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marL="68570" marR="68570" marT="34575" marB="345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C7C9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Durée (semaines)</a:t>
                      </a:r>
                    </a:p>
                  </a:txBody>
                  <a:tcPr marL="68570" marR="68570" marT="34575" marB="345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C7C9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fr-FR" sz="1000" dirty="0"/>
                    </a:p>
                  </a:txBody>
                  <a:tcPr marL="68570" marR="68570" marT="34575" marB="345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C7C9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0" lang="fr-FR" altLang="fr-F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Commentaires</a:t>
                      </a:r>
                      <a:endParaRPr lang="fr-FR" sz="1000" dirty="0"/>
                    </a:p>
                  </a:txBody>
                  <a:tcPr marL="68570" marR="68570" marT="34575" marB="345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C7C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altLang="fr-F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Avec ablation</a:t>
                      </a:r>
                      <a:endParaRPr lang="fr-FR" sz="1000" dirty="0"/>
                    </a:p>
                  </a:txBody>
                  <a:tcPr marL="68570" marR="68570" marT="34575" marB="345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C7C9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000" b="1" dirty="0">
                          <a:solidFill>
                            <a:schemeClr val="bg1"/>
                          </a:solidFill>
                        </a:rPr>
                        <a:t>Sans</a:t>
                      </a:r>
                    </a:p>
                    <a:p>
                      <a:pPr algn="ctr"/>
                      <a:r>
                        <a:rPr lang="fr-FR" sz="1000" b="1" dirty="0">
                          <a:solidFill>
                            <a:schemeClr val="bg1"/>
                          </a:solidFill>
                        </a:rPr>
                        <a:t>ablation</a:t>
                      </a:r>
                    </a:p>
                  </a:txBody>
                  <a:tcPr marL="68570" marR="68570" marT="34575" marB="345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C7C9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9797"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Infection de sonde</a:t>
                      </a:r>
                    </a:p>
                  </a:txBody>
                  <a:tcPr marL="68570" marR="68570" marT="34575" marB="34575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9797">
                <a:tc gridSpan="6"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Staphylocoque sensible à méticilline </a:t>
                      </a:r>
                    </a:p>
                  </a:txBody>
                  <a:tcPr marL="68570" marR="68570" marT="34575" marB="34575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DCE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90008">
                <a:tc>
                  <a:txBody>
                    <a:bodyPr/>
                    <a:lstStyle>
                      <a:lvl1pPr marL="228600" indent="-228600"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(Cl)</a:t>
                      </a:r>
                      <a:r>
                        <a:rPr kumimoji="0" lang="fr-FR" altLang="fr-FR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oxacilline</a:t>
                      </a:r>
                      <a:r>
                        <a:rPr kumimoji="0" lang="fr-FR" altLang="fr-F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 </a:t>
                      </a: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ou</a:t>
                      </a: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Cefazoline</a:t>
                      </a:r>
                      <a:endParaRPr kumimoji="0" lang="fr-FR" altLang="fr-F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Avec</a:t>
                      </a: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Rifampicine</a:t>
                      </a: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Et</a:t>
                      </a: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Gentamicine</a:t>
                      </a:r>
                    </a:p>
                  </a:txBody>
                  <a:tcPr marL="68570" marR="68570" marT="34575" marB="345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CF3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lain" startAt="150"/>
                        <a:tabLst/>
                      </a:pPr>
                      <a:r>
                        <a:rPr kumimoji="0" lang="fr-FR" altLang="fr-F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 mg/kg/j, IV, en 6 injections</a:t>
                      </a: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lain" startAt="150"/>
                        <a:tabLst/>
                      </a:pPr>
                      <a:endParaRPr kumimoji="0" lang="fr-FR" altLang="fr-F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80-100 mg/kg/j en perfusion continue</a:t>
                      </a: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10 mg/kg/j, IV ou PO en 1 ou 2 fois</a:t>
                      </a: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3 mg/kg/j, IV  en 1 injection</a:t>
                      </a:r>
                    </a:p>
                  </a:txBody>
                  <a:tcPr marL="68570" marR="68570" marT="34575" marB="345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</a:txBody>
                  <a:tcPr marL="68570" marR="68570" marT="34575" marB="345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2</a:t>
                      </a:r>
                      <a:endParaRPr lang="fr-FR" sz="1000" dirty="0"/>
                    </a:p>
                  </a:txBody>
                  <a:tcPr marL="68570" marR="68570" marT="34575" marB="345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CF3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2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Il est possible de démarrer la rifampicine sans délai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En 1 injection/j (réduction toxicité rénale)</a:t>
                      </a:r>
                    </a:p>
                  </a:txBody>
                  <a:tcPr marL="68570" marR="68570" marT="34575" marB="3457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C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9797">
                <a:tc gridSpan="6">
                  <a:txBody>
                    <a:bodyPr/>
                    <a:lstStyle>
                      <a:lvl1pPr>
                        <a:spcBef>
                          <a:spcPts val="20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 sz="2000"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2pPr>
                      <a:lvl3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3pPr>
                      <a:lvl4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4pPr>
                      <a:lvl5pPr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defRPr>
                          <a:solidFill>
                            <a:srgbClr val="595959"/>
                          </a:solidFill>
                          <a:latin typeface="News Gothic MT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Allergie vraie à la pénicilline avec réaction anaphylactique ou allergie aux céphalosporines </a:t>
                      </a:r>
                      <a:r>
                        <a:rPr kumimoji="0" lang="fr-FR" altLang="fr-F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 </a:t>
                      </a:r>
                      <a:r>
                        <a:rPr kumimoji="0" lang="fr-FR" altLang="fr-FR" sz="10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ou staphylocoque résistant à la méticilline</a:t>
                      </a:r>
                    </a:p>
                  </a:txBody>
                  <a:tcPr marL="68570" marR="68570" marT="34575" marB="34575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DCE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97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Daptomycine</a:t>
                      </a:r>
                      <a:endParaRPr kumimoji="0" lang="fr-FR" altLang="fr-F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ou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Vancomycine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Avec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 Rifampicine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 </a:t>
                      </a:r>
                      <a:r>
                        <a:rPr kumimoji="0" lang="fr-FR" altLang="fr-F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Et</a:t>
                      </a:r>
                      <a:r>
                        <a:rPr kumimoji="0" lang="fr-FR" altLang="fr-F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Gentamicine</a:t>
                      </a:r>
                    </a:p>
                  </a:txBody>
                  <a:tcPr marL="68570" marR="68570" marT="34575" marB="34575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DC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10 mg/kg/j , IV, une fois par jour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000" b="1" i="1" u="none" strike="noStrike" cap="none" normalizeH="0" baseline="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altLang="fr-FR" sz="1000" kern="1200" dirty="0">
                          <a:solidFill>
                            <a:schemeClr val="tx1"/>
                          </a:solidFill>
                          <a:latin typeface="+mn-lt"/>
                          <a:ea typeface="ＭＳ Ｐゴシック" pitchFamily="34" charset="-128"/>
                          <a:cs typeface="+mn-cs"/>
                        </a:rPr>
                        <a:t>40 mg/kg/j IV, en perfusion continue après dose de charge de 30mg/kg IVL sur 2h00</a:t>
                      </a:r>
                      <a:endParaRPr lang="fr-FR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fr-F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10 mg/kg/j, IV ou PO en 1 ou 2 fois</a:t>
                      </a: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 3 mg/kg/j, IV  en 1 injection</a:t>
                      </a:r>
                    </a:p>
                  </a:txBody>
                  <a:tcPr marL="68570" marR="68570" marT="34575" marB="34575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DC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2</a:t>
                      </a:r>
                    </a:p>
                    <a:p>
                      <a:pPr algn="ctr"/>
                      <a:endParaRPr lang="fr-FR" sz="1000" dirty="0"/>
                    </a:p>
                    <a:p>
                      <a:pPr algn="ctr"/>
                      <a:r>
                        <a:rPr lang="fr-FR" sz="1000" dirty="0"/>
                        <a:t>2</a:t>
                      </a:r>
                    </a:p>
                    <a:p>
                      <a:pPr algn="ctr"/>
                      <a:endParaRPr lang="fr-FR" sz="1000" dirty="0"/>
                    </a:p>
                    <a:p>
                      <a:pPr algn="ctr"/>
                      <a:endParaRPr lang="fr-FR" sz="1000" dirty="0"/>
                    </a:p>
                    <a:p>
                      <a:pPr algn="ctr"/>
                      <a:endParaRPr lang="fr-FR" sz="1000" dirty="0"/>
                    </a:p>
                    <a:p>
                      <a:pPr algn="ctr"/>
                      <a:endParaRPr lang="fr-FR" sz="1000" dirty="0"/>
                    </a:p>
                    <a:p>
                      <a:pPr algn="ctr"/>
                      <a:endParaRPr lang="fr-FR" sz="1000" dirty="0"/>
                    </a:p>
                  </a:txBody>
                  <a:tcPr marL="68570" marR="68570" marT="34575" marB="34575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DCE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6</a:t>
                      </a:r>
                    </a:p>
                    <a:p>
                      <a:pPr algn="ctr"/>
                      <a:endParaRPr lang="fr-FR" sz="1000" dirty="0"/>
                    </a:p>
                    <a:p>
                      <a:pPr algn="ctr"/>
                      <a:r>
                        <a:rPr lang="fr-FR" sz="1000" dirty="0"/>
                        <a:t>6</a:t>
                      </a:r>
                    </a:p>
                    <a:p>
                      <a:pPr algn="ctr"/>
                      <a:endParaRPr lang="fr-FR" sz="1000" dirty="0"/>
                    </a:p>
                    <a:p>
                      <a:pPr algn="ctr"/>
                      <a:endParaRPr lang="fr-FR" sz="1000" dirty="0"/>
                    </a:p>
                    <a:p>
                      <a:pPr algn="ctr"/>
                      <a:r>
                        <a:rPr lang="fr-FR" sz="1000" dirty="0"/>
                        <a:t>6</a:t>
                      </a:r>
                    </a:p>
                    <a:p>
                      <a:pPr algn="ctr"/>
                      <a:endParaRPr lang="fr-FR" sz="1000" dirty="0"/>
                    </a:p>
                    <a:p>
                      <a:pPr algn="ctr"/>
                      <a:r>
                        <a:rPr lang="fr-FR" sz="1000" dirty="0"/>
                        <a:t>2</a:t>
                      </a:r>
                    </a:p>
                  </a:txBody>
                  <a:tcPr marL="68570" marR="68570" marT="34575" marB="34575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DCEB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0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fr-F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0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fr-F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0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fr-F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0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fr-F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0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fr-F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0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Il est possible de démarrer la rifampicine sans délai</a:t>
                      </a:r>
                    </a:p>
                    <a:p>
                      <a:pPr marL="0" marR="0" lvl="0" indent="0" algn="l" defTabSz="9140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En 1 injection/j (réduction toxicité rénale</a:t>
                      </a:r>
                    </a:p>
                    <a:p>
                      <a:endParaRPr lang="fr-FR" sz="1000" dirty="0"/>
                    </a:p>
                  </a:txBody>
                  <a:tcPr marL="68570" marR="68570" marT="34575" marB="34575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DCE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7" name="Picture 5" descr="SPILF">
            <a:extLst>
              <a:ext uri="{FF2B5EF4-FFF2-40B4-BE49-F238E27FC236}">
                <a16:creationId xmlns:a16="http://schemas.microsoft.com/office/drawing/2014/main" id="{D01200BA-EDD5-42E0-979B-2B14D450B6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88642"/>
            <a:ext cx="925512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549275" y="137398"/>
            <a:ext cx="8040688" cy="1275378"/>
          </a:xfrm>
        </p:spPr>
        <p:txBody>
          <a:bodyPr/>
          <a:lstStyle/>
          <a:p>
            <a:pPr lvl="1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dirty="0"/>
              <a:t>Antibiothérapie documentée </a:t>
            </a:r>
            <a:br>
              <a:rPr lang="fr-FR" sz="3600" dirty="0"/>
            </a:br>
            <a:r>
              <a:rPr lang="fr-FR" sz="3600" dirty="0"/>
              <a:t>sur antibiogramme</a:t>
            </a:r>
          </a:p>
        </p:txBody>
      </p:sp>
    </p:spTree>
    <p:extLst>
      <p:ext uri="{BB962C8B-B14F-4D97-AF65-F5344CB8AC3E}">
        <p14:creationId xmlns:p14="http://schemas.microsoft.com/office/powerpoint/2010/main" val="29227367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CCFF58-B8F8-449C-AFDB-1675B1CD1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600" y="476672"/>
            <a:ext cx="6696590" cy="720080"/>
          </a:xfrm>
        </p:spPr>
        <p:txBody>
          <a:bodyPr/>
          <a:lstStyle/>
          <a:p>
            <a:r>
              <a:rPr lang="fr-FR" sz="3600" dirty="0"/>
              <a:t>Antibiothérapie suppressive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E92A506-01F9-408E-82FF-6E0CE8BD39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772816"/>
            <a:ext cx="8231831" cy="3672408"/>
          </a:xfrm>
        </p:spPr>
        <p:txBody>
          <a:bodyPr/>
          <a:lstStyle/>
          <a:p>
            <a:pPr marL="342772" lvl="1" indent="-342772">
              <a:spcBef>
                <a:spcPts val="2000"/>
              </a:spcBef>
              <a:buFont typeface="Times New Roman" pitchFamily="18" charset="0"/>
              <a:buChar char="•"/>
            </a:pPr>
            <a:r>
              <a:rPr lang="fr-FR" dirty="0"/>
              <a:t>Indication : infection de DECI documentée en l’absence d’extraction complète, devant le risque élevé de rechute</a:t>
            </a:r>
          </a:p>
          <a:p>
            <a:pPr marL="342772" lvl="1" indent="-342772">
              <a:spcBef>
                <a:spcPts val="2000"/>
              </a:spcBef>
              <a:buFont typeface="Arial" pitchFamily="34" charset="0"/>
              <a:buChar char="•"/>
            </a:pPr>
            <a:r>
              <a:rPr lang="fr-FR" dirty="0"/>
              <a:t>Décision prise après concertation multidisciplinaire</a:t>
            </a:r>
          </a:p>
          <a:p>
            <a:r>
              <a:rPr lang="fr-FR" sz="2200" dirty="0"/>
              <a:t>Modalités:</a:t>
            </a:r>
          </a:p>
          <a:p>
            <a:pPr lvl="1">
              <a:buFont typeface="Courier New"/>
              <a:buChar char="o"/>
            </a:pPr>
            <a:r>
              <a:rPr lang="fr-FR" dirty="0"/>
              <a:t>après 6 semaines d’antibiothérapie curative</a:t>
            </a:r>
          </a:p>
          <a:p>
            <a:pPr lvl="1">
              <a:buFont typeface="Courier New"/>
              <a:buChar char="o"/>
            </a:pPr>
            <a:r>
              <a:rPr lang="fr-FR" dirty="0"/>
              <a:t>monothérapie PO bien toléré: C1G, </a:t>
            </a:r>
            <a:r>
              <a:rPr lang="fr-FR" dirty="0" err="1"/>
              <a:t>cotrimoxazole</a:t>
            </a:r>
            <a:r>
              <a:rPr lang="fr-FR" dirty="0"/>
              <a:t>, </a:t>
            </a:r>
            <a:r>
              <a:rPr lang="fr-FR" dirty="0" err="1"/>
              <a:t>doxycycline</a:t>
            </a:r>
            <a:endParaRPr lang="fr-FR" dirty="0"/>
          </a:p>
          <a:p>
            <a:pPr lvl="1">
              <a:buFont typeface="Courier New"/>
              <a:buChar char="o"/>
            </a:pPr>
            <a:r>
              <a:rPr lang="fr-FR" dirty="0"/>
              <a:t>suivi à M2 et M3 puis tous les 6 mois</a:t>
            </a:r>
          </a:p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EAFFBB0-2BD1-47C7-9A12-356E3E8EECEB}"/>
              </a:ext>
            </a:extLst>
          </p:cNvPr>
          <p:cNvSpPr>
            <a:spLocks noGrp="1"/>
          </p:cNvSpPr>
          <p:nvPr>
            <p:ph type="ftr" idx="4294967295"/>
          </p:nvPr>
        </p:nvSpPr>
        <p:spPr bwMode="auto">
          <a:xfrm>
            <a:off x="265113" y="7943850"/>
            <a:ext cx="48387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989" tIns="46794" rIns="89989" bIns="46794" numCol="1" anchor="ctr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l" defTabSz="449208" rtl="0" eaLnBrk="1" fontAlgn="base" hangingPunct="1">
              <a:spcBef>
                <a:spcPct val="0"/>
              </a:spcBef>
              <a:spcAft>
                <a:spcPct val="0"/>
              </a:spcAft>
              <a:buSzPct val="100000"/>
              <a:defRPr sz="1200" kern="1200">
                <a:solidFill>
                  <a:srgbClr val="FFFFFF"/>
                </a:solidFill>
                <a:latin typeface="News Gothic MT" charset="0"/>
                <a:ea typeface="ＭＳ Ｐゴシック" pitchFamily="34" charset="-128"/>
                <a:cs typeface="+mn-cs"/>
              </a:defRPr>
            </a:lvl1pPr>
            <a:lvl2pPr marL="742858" indent="-285715" algn="l" defTabSz="449208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2pPr>
            <a:lvl3pPr marL="1142859" indent="-228572" algn="l" defTabSz="449208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3pPr>
            <a:lvl4pPr marL="1600002" indent="-228572" algn="l" defTabSz="449208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4pPr>
            <a:lvl5pPr marL="2057145" indent="-228572" algn="l" defTabSz="449208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5pPr>
            <a:lvl6pPr marL="2285717" algn="l" defTabSz="914286" rtl="0" eaLnBrk="1" latinLnBrk="0" hangingPunct="1">
              <a:defRPr kern="12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6pPr>
            <a:lvl7pPr marL="2742860" algn="l" defTabSz="914286" rtl="0" eaLnBrk="1" latinLnBrk="0" hangingPunct="1">
              <a:defRPr kern="12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7pPr>
            <a:lvl8pPr marL="3200003" algn="l" defTabSz="914286" rtl="0" eaLnBrk="1" latinLnBrk="0" hangingPunct="1">
              <a:defRPr kern="12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8pPr>
            <a:lvl9pPr marL="3657147" algn="l" defTabSz="914286" rtl="0" eaLnBrk="1" latinLnBrk="0" hangingPunct="1">
              <a:defRPr kern="12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9pPr>
          </a:lstStyle>
          <a:p>
            <a:r>
              <a:rPr lang="en-US" altLang="fr-FR"/>
              <a:t>Synthèse réalisée par la  SPILF</a:t>
            </a:r>
          </a:p>
        </p:txBody>
      </p:sp>
      <p:pic>
        <p:nvPicPr>
          <p:cNvPr id="5" name="Picture 5" descr="SPILF">
            <a:extLst>
              <a:ext uri="{FF2B5EF4-FFF2-40B4-BE49-F238E27FC236}">
                <a16:creationId xmlns:a16="http://schemas.microsoft.com/office/drawing/2014/main" id="{F2949076-CA11-45C1-A652-7E1B5256D5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88642"/>
            <a:ext cx="925512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11815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6" name="Titre 1"/>
          <p:cNvSpPr>
            <a:spLocks noGrp="1"/>
          </p:cNvSpPr>
          <p:nvPr>
            <p:ph type="title"/>
          </p:nvPr>
        </p:nvSpPr>
        <p:spPr>
          <a:xfrm>
            <a:off x="1547664" y="338627"/>
            <a:ext cx="6030516" cy="642101"/>
          </a:xfrm>
        </p:spPr>
        <p:txBody>
          <a:bodyPr/>
          <a:lstStyle/>
          <a:p>
            <a:r>
              <a:rPr lang="fr-FR" sz="4000" dirty="0"/>
              <a:t>Extraction de matériel </a:t>
            </a:r>
          </a:p>
        </p:txBody>
      </p:sp>
      <p:sp>
        <p:nvSpPr>
          <p:cNvPr id="1048707" name="Espace réservé du contenu 2"/>
          <p:cNvSpPr>
            <a:spLocks noGrp="1"/>
          </p:cNvSpPr>
          <p:nvPr>
            <p:ph idx="1"/>
          </p:nvPr>
        </p:nvSpPr>
        <p:spPr>
          <a:xfrm>
            <a:off x="323528" y="1268760"/>
            <a:ext cx="8173416" cy="547260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fr-FR" sz="2000" dirty="0"/>
              <a:t>Extraction complète (boitier et sondes) si infection de DECI certaine.	</a:t>
            </a:r>
          </a:p>
          <a:p>
            <a:pPr marL="399902" lvl="1" indent="0">
              <a:spcBef>
                <a:spcPts val="0"/>
              </a:spcBef>
              <a:buNone/>
            </a:pPr>
            <a:r>
              <a:rPr lang="fr-FR" sz="2000" dirty="0"/>
              <a:t>A réaliser le plus précocement possible :</a:t>
            </a:r>
          </a:p>
          <a:p>
            <a:pPr lvl="1">
              <a:spcBef>
                <a:spcPts val="0"/>
              </a:spcBef>
              <a:buFont typeface="Courier New"/>
              <a:buChar char="o"/>
            </a:pPr>
            <a:r>
              <a:rPr lang="fr-FR" sz="2000" dirty="0">
                <a:cs typeface="ＭＳ Ｐゴシック" charset="0"/>
              </a:rPr>
              <a:t>idéalement dans les 3 jours suivant le diagnostic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Font typeface="Courier New"/>
              <a:buChar char="o"/>
            </a:pPr>
            <a:r>
              <a:rPr lang="fr-FR" sz="2000" dirty="0">
                <a:cs typeface="ＭＳ Ｐゴシック" charset="0"/>
              </a:rPr>
              <a:t>indépendamment de la durée du traitement antibiotique préalable</a:t>
            </a:r>
          </a:p>
          <a:p>
            <a:pPr>
              <a:spcBef>
                <a:spcPts val="0"/>
              </a:spcBef>
            </a:pPr>
            <a:r>
              <a:rPr lang="fr-FR" sz="2000" dirty="0"/>
              <a:t>Extraction percutanée :</a:t>
            </a:r>
          </a:p>
          <a:p>
            <a:pPr lvl="1">
              <a:spcBef>
                <a:spcPts val="0"/>
              </a:spcBef>
              <a:buFont typeface="Courier New"/>
              <a:buChar char="o"/>
            </a:pPr>
            <a:r>
              <a:rPr lang="fr-FR" sz="2000" dirty="0"/>
              <a:t>si végétations &lt; 2 cm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Font typeface="Courier New"/>
              <a:buChar char="o"/>
            </a:pPr>
            <a:r>
              <a:rPr lang="fr-FR" sz="2000" dirty="0"/>
              <a:t>à discuter au cas par cas si végétations &gt; 2 cm</a:t>
            </a:r>
          </a:p>
          <a:p>
            <a:pPr marL="342772" lvl="1" indent="-342772">
              <a:spcBef>
                <a:spcPts val="0"/>
              </a:spcBef>
              <a:buFont typeface="Times New Roman" pitchFamily="18" charset="0"/>
              <a:buChar char="•"/>
            </a:pPr>
            <a:r>
              <a:rPr lang="fr-FR" sz="2000" dirty="0"/>
              <a:t>Extraction à discuter en RCP si :</a:t>
            </a:r>
          </a:p>
          <a:p>
            <a:pPr marL="742802" lvl="2" indent="-342900">
              <a:spcBef>
                <a:spcPts val="0"/>
              </a:spcBef>
              <a:buFont typeface="Courier New"/>
              <a:buChar char="o"/>
            </a:pPr>
            <a:r>
              <a:rPr lang="fr-FR" dirty="0"/>
              <a:t>endocardite valvulaire sans implication identifiée des sondes et/ou du boitier</a:t>
            </a:r>
          </a:p>
          <a:p>
            <a:pPr marL="742802" lvl="2" indent="-342900">
              <a:spcBef>
                <a:spcPts val="0"/>
              </a:spcBef>
              <a:buFont typeface="Courier New"/>
              <a:buChar char="o"/>
            </a:pPr>
            <a:r>
              <a:rPr lang="fr-FR" dirty="0"/>
              <a:t>isolement d’une bactérie à fort pouvoir pathogène sur les DECI (staphylocoques &gt;&gt; streptocoques &gt;&gt; BGN)</a:t>
            </a:r>
          </a:p>
          <a:p>
            <a:pPr marL="342772" lvl="1" indent="-342772">
              <a:spcBef>
                <a:spcPts val="0"/>
              </a:spcBef>
              <a:buFont typeface="Times New Roman" pitchFamily="18" charset="0"/>
              <a:buChar char="•"/>
            </a:pPr>
            <a:endParaRPr lang="fr-FR" sz="2000" dirty="0"/>
          </a:p>
          <a:p>
            <a:pPr>
              <a:spcBef>
                <a:spcPts val="0"/>
              </a:spcBef>
            </a:pPr>
            <a:endParaRPr lang="fr-FR" sz="2600" dirty="0"/>
          </a:p>
          <a:p>
            <a:pPr>
              <a:spcBef>
                <a:spcPts val="0"/>
              </a:spcBef>
            </a:pPr>
            <a:endParaRPr lang="fr-FR" sz="2600" dirty="0"/>
          </a:p>
          <a:p>
            <a:pPr lvl="1">
              <a:spcBef>
                <a:spcPts val="0"/>
              </a:spcBef>
            </a:pPr>
            <a:endParaRPr lang="fr-FR" sz="2400" dirty="0">
              <a:cs typeface="ＭＳ Ｐゴシック" charset="0"/>
            </a:endParaRPr>
          </a:p>
          <a:p>
            <a:pPr marL="342857" lvl="1" indent="0">
              <a:spcBef>
                <a:spcPts val="0"/>
              </a:spcBef>
              <a:buNone/>
            </a:pPr>
            <a:endParaRPr lang="fr-FR" sz="2400" dirty="0"/>
          </a:p>
        </p:txBody>
      </p:sp>
      <p:pic>
        <p:nvPicPr>
          <p:cNvPr id="4" name="Picture 5" descr="SPILF">
            <a:extLst>
              <a:ext uri="{FF2B5EF4-FFF2-40B4-BE49-F238E27FC236}">
                <a16:creationId xmlns:a16="http://schemas.microsoft.com/office/drawing/2014/main" id="{1506FD9C-F8B1-4794-B7ED-ADE33D69B1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88642"/>
            <a:ext cx="925512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0" name="Espace réservé du contenu 3"/>
          <p:cNvSpPr>
            <a:spLocks noGrp="1"/>
          </p:cNvSpPr>
          <p:nvPr>
            <p:ph idx="1"/>
          </p:nvPr>
        </p:nvSpPr>
        <p:spPr>
          <a:xfrm>
            <a:off x="323528" y="1988840"/>
            <a:ext cx="8568952" cy="4032448"/>
          </a:xfrm>
        </p:spPr>
        <p:txBody>
          <a:bodyPr>
            <a:normAutofit fontScale="95833"/>
          </a:bodyPr>
          <a:lstStyle/>
          <a:p>
            <a:pPr>
              <a:buNone/>
            </a:pPr>
            <a:r>
              <a:rPr lang="fr-FR" sz="2500" dirty="0"/>
              <a:t>	Extraction complète du matériel si persistance ou récidive de la bactériémie, malgré un traitement approprié, en l’absence d’autre source d’infection </a:t>
            </a:r>
          </a:p>
          <a:p>
            <a:pPr marL="457029" lvl="1" indent="0">
              <a:buNone/>
            </a:pPr>
            <a:endParaRPr lang="fr-FR" sz="2500" dirty="0"/>
          </a:p>
          <a:p>
            <a:pPr marL="457029" lvl="1" indent="0">
              <a:buNone/>
            </a:pPr>
            <a:r>
              <a:rPr lang="fr-FR" sz="2400" dirty="0"/>
              <a:t>Extraction à discuter en RCP si bactériémie à </a:t>
            </a:r>
            <a:r>
              <a:rPr lang="fr-FR" sz="2500" dirty="0"/>
              <a:t>staphylocoque</a:t>
            </a:r>
            <a:r>
              <a:rPr lang="fr-FR" sz="2400" dirty="0"/>
              <a:t> en l’absence d’autre source potentielle d’infection.</a:t>
            </a:r>
          </a:p>
          <a:p>
            <a:pPr lvl="1"/>
            <a:endParaRPr lang="fr-FR" sz="2500" dirty="0"/>
          </a:p>
        </p:txBody>
      </p:sp>
      <p:sp>
        <p:nvSpPr>
          <p:cNvPr id="4" name="Titre 1"/>
          <p:cNvSpPr txBox="1">
            <a:spLocks/>
          </p:cNvSpPr>
          <p:nvPr/>
        </p:nvSpPr>
        <p:spPr bwMode="auto">
          <a:xfrm>
            <a:off x="755576" y="476672"/>
            <a:ext cx="7182644" cy="1080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B0141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defTabSz="914400">
              <a:defRPr/>
            </a:pPr>
            <a:r>
              <a:rPr lang="fr-FR" sz="3200" dirty="0">
                <a:solidFill>
                  <a:srgbClr val="2C7C9F"/>
                </a:solidFill>
                <a:latin typeface="News Gothic MT"/>
                <a:cs typeface="News Gothic MT"/>
              </a:rPr>
              <a:t>Bactériémie sans signe évident d’infection du DECI</a:t>
            </a:r>
          </a:p>
        </p:txBody>
      </p:sp>
      <p:pic>
        <p:nvPicPr>
          <p:cNvPr id="5" name="Picture 5" descr="SPILF">
            <a:extLst>
              <a:ext uri="{FF2B5EF4-FFF2-40B4-BE49-F238E27FC236}">
                <a16:creationId xmlns:a16="http://schemas.microsoft.com/office/drawing/2014/main" id="{3E02150F-1F07-4EF3-9ABE-03203230F1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88642"/>
            <a:ext cx="925512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9" name="Titre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040688" cy="689001"/>
          </a:xfrm>
        </p:spPr>
        <p:txBody>
          <a:bodyPr/>
          <a:lstStyle/>
          <a:p>
            <a:r>
              <a:rPr lang="fr-FR" sz="3200" dirty="0"/>
              <a:t>Réimplantation  </a:t>
            </a:r>
          </a:p>
        </p:txBody>
      </p:sp>
      <p:sp>
        <p:nvSpPr>
          <p:cNvPr id="1048720" name="Espace réservé du contenu 2"/>
          <p:cNvSpPr>
            <a:spLocks noGrp="1"/>
          </p:cNvSpPr>
          <p:nvPr>
            <p:ph idx="1"/>
          </p:nvPr>
        </p:nvSpPr>
        <p:spPr>
          <a:xfrm>
            <a:off x="611560" y="1772816"/>
            <a:ext cx="8040688" cy="3744416"/>
          </a:xfrm>
        </p:spPr>
        <p:txBody>
          <a:bodyPr>
            <a:noAutofit/>
          </a:bodyPr>
          <a:lstStyle/>
          <a:p>
            <a:r>
              <a:rPr lang="en-US" dirty="0" err="1"/>
              <a:t>L’évaluation</a:t>
            </a:r>
            <a:r>
              <a:rPr lang="en-US" dirty="0"/>
              <a:t> de </a:t>
            </a:r>
            <a:r>
              <a:rPr lang="en-US" dirty="0" err="1"/>
              <a:t>l'indication</a:t>
            </a:r>
            <a:r>
              <a:rPr lang="en-US" dirty="0"/>
              <a:t> de </a:t>
            </a:r>
            <a:r>
              <a:rPr lang="en-US" dirty="0" err="1"/>
              <a:t>réimplantation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impérative</a:t>
            </a:r>
            <a:r>
              <a:rPr lang="en-US" dirty="0"/>
              <a:t> (30 % de non indication)</a:t>
            </a:r>
          </a:p>
          <a:p>
            <a:r>
              <a:rPr lang="fr-FR" dirty="0"/>
              <a:t>Réimplantation possible :</a:t>
            </a:r>
          </a:p>
          <a:p>
            <a:pPr lvl="1">
              <a:buFont typeface="Courier New"/>
              <a:buChar char="o"/>
            </a:pPr>
            <a:r>
              <a:rPr lang="fr-FR" sz="2400" dirty="0"/>
              <a:t>au plus tôt </a:t>
            </a:r>
            <a:r>
              <a:rPr lang="fr-FR" sz="2400" dirty="0">
                <a:cs typeface="ＭＳ Ｐゴシック" charset="0"/>
              </a:rPr>
              <a:t>72 heures après la première hémoculture négative</a:t>
            </a:r>
          </a:p>
          <a:p>
            <a:pPr lvl="1">
              <a:buFont typeface="Courier New"/>
              <a:buChar char="o"/>
            </a:pPr>
            <a:r>
              <a:rPr lang="fr-FR" sz="2400" dirty="0">
                <a:cs typeface="ＭＳ Ｐゴシック" charset="0"/>
              </a:rPr>
              <a:t>plus tardivement si présence d’une autre source d’infection </a:t>
            </a:r>
            <a:r>
              <a:rPr lang="fr-FR" sz="2400">
                <a:cs typeface="ＭＳ Ｐゴシック" charset="0"/>
              </a:rPr>
              <a:t>non traitée</a:t>
            </a:r>
            <a:r>
              <a:rPr lang="fr-FR" sz="2400" dirty="0">
                <a:cs typeface="ＭＳ Ｐゴシック" charset="0"/>
              </a:rPr>
              <a:t>.</a:t>
            </a:r>
          </a:p>
        </p:txBody>
      </p:sp>
      <p:pic>
        <p:nvPicPr>
          <p:cNvPr id="5" name="Picture 5" descr="SPILF">
            <a:extLst>
              <a:ext uri="{FF2B5EF4-FFF2-40B4-BE49-F238E27FC236}">
                <a16:creationId xmlns:a16="http://schemas.microsoft.com/office/drawing/2014/main" id="{1506FD9C-F8B1-4794-B7ED-ADE33D69B1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88642"/>
            <a:ext cx="925512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7" name="Titre 1"/>
          <p:cNvSpPr>
            <a:spLocks noGrp="1"/>
          </p:cNvSpPr>
          <p:nvPr>
            <p:ph type="title"/>
          </p:nvPr>
        </p:nvSpPr>
        <p:spPr>
          <a:xfrm>
            <a:off x="19298" y="260648"/>
            <a:ext cx="8388425" cy="699315"/>
          </a:xfrm>
        </p:spPr>
        <p:txBody>
          <a:bodyPr>
            <a:noAutofit/>
          </a:bodyPr>
          <a:lstStyle/>
          <a:p>
            <a:r>
              <a:rPr lang="fr-FR" sz="3600" dirty="0"/>
              <a:t>Entités cliniques</a:t>
            </a:r>
          </a:p>
        </p:txBody>
      </p:sp>
      <p:sp>
        <p:nvSpPr>
          <p:cNvPr id="1048608" name="Espace réservé du contenu 2"/>
          <p:cNvSpPr>
            <a:spLocks noGrp="1"/>
          </p:cNvSpPr>
          <p:nvPr>
            <p:ph idx="1"/>
          </p:nvPr>
        </p:nvSpPr>
        <p:spPr>
          <a:xfrm>
            <a:off x="6325" y="1196752"/>
            <a:ext cx="8856984" cy="5112567"/>
          </a:xfrm>
        </p:spPr>
        <p:txBody>
          <a:bodyPr>
            <a:noAutofit/>
          </a:bodyPr>
          <a:lstStyle/>
          <a:p>
            <a:pPr lvl="1">
              <a:spcAft>
                <a:spcPts val="1200"/>
              </a:spcAft>
              <a:buFont typeface="Arial"/>
              <a:buChar char="•"/>
            </a:pPr>
            <a:r>
              <a:rPr lang="fr-FR" sz="2000" b="1" dirty="0"/>
              <a:t>Extériorisation du matériel </a:t>
            </a:r>
            <a:r>
              <a:rPr lang="fr-FR" sz="2000" dirty="0"/>
              <a:t>: effraction cutanée avec exposition à la vue du boitier et/ou des sondes, sans signes d’inflammation</a:t>
            </a:r>
            <a:endParaRPr lang="fr-FR" sz="2000" b="1" dirty="0"/>
          </a:p>
          <a:p>
            <a:pPr lvl="1">
              <a:buFont typeface="Arial"/>
              <a:buChar char="•"/>
            </a:pPr>
            <a:r>
              <a:rPr lang="fr-FR" sz="2000" b="1" dirty="0"/>
              <a:t>Infection du site d’implantation = </a:t>
            </a:r>
            <a:r>
              <a:rPr lang="en-US" sz="2000" b="1" dirty="0" err="1"/>
              <a:t>signes</a:t>
            </a:r>
            <a:r>
              <a:rPr lang="en-US" sz="2000" b="1" dirty="0"/>
              <a:t> </a:t>
            </a:r>
            <a:r>
              <a:rPr lang="en-US" sz="2000" b="1" dirty="0" err="1"/>
              <a:t>locaux</a:t>
            </a:r>
            <a:r>
              <a:rPr lang="en-US" sz="2000" b="1" dirty="0"/>
              <a:t> </a:t>
            </a:r>
            <a:r>
              <a:rPr lang="en-US" sz="2000" b="1" dirty="0" err="1"/>
              <a:t>d’inflammation</a:t>
            </a:r>
            <a:r>
              <a:rPr lang="en-US" sz="2000" b="1" dirty="0"/>
              <a:t> </a:t>
            </a:r>
          </a:p>
          <a:p>
            <a:pPr lvl="2">
              <a:buFont typeface="Courier New"/>
              <a:buChar char="o"/>
            </a:pPr>
            <a:r>
              <a:rPr lang="fr-FR" sz="1800" b="1" dirty="0"/>
              <a:t>superficielle</a:t>
            </a:r>
            <a:r>
              <a:rPr lang="fr-FR" sz="1800" dirty="0"/>
              <a:t> : dans les 30 jours suivant l’implantation, sans fièvre et sans autres signes généraux, limitée à la peau et au tissu sous-cutané de la zone d’incision et n’atteignant pas le fascia et/ou les muscles </a:t>
            </a:r>
          </a:p>
          <a:p>
            <a:pPr lvl="2">
              <a:spcAft>
                <a:spcPts val="1200"/>
              </a:spcAft>
              <a:buFont typeface="Courier New"/>
              <a:buChar char="o"/>
            </a:pPr>
            <a:r>
              <a:rPr lang="en-US" sz="1800" b="1" dirty="0" err="1"/>
              <a:t>profonde</a:t>
            </a:r>
            <a:r>
              <a:rPr lang="en-US" sz="1800" dirty="0"/>
              <a:t> : </a:t>
            </a:r>
            <a:r>
              <a:rPr lang="en-US" sz="1800" dirty="0" err="1"/>
              <a:t>toute</a:t>
            </a:r>
            <a:r>
              <a:rPr lang="en-US" sz="1800" dirty="0"/>
              <a:t> collection au contact du </a:t>
            </a:r>
            <a:r>
              <a:rPr lang="en-US" sz="1800" dirty="0" err="1"/>
              <a:t>matériel</a:t>
            </a:r>
            <a:r>
              <a:rPr lang="en-US" sz="1800" dirty="0"/>
              <a:t> avec </a:t>
            </a:r>
            <a:r>
              <a:rPr lang="en-US" sz="1800" dirty="0" err="1"/>
              <a:t>ou</a:t>
            </a:r>
            <a:r>
              <a:rPr lang="en-US" sz="1800" dirty="0"/>
              <a:t> sans </a:t>
            </a:r>
            <a:r>
              <a:rPr lang="en-US" sz="1800" dirty="0" err="1"/>
              <a:t>fièvre</a:t>
            </a:r>
            <a:r>
              <a:rPr lang="en-US" sz="1800" dirty="0"/>
              <a:t> </a:t>
            </a:r>
            <a:endParaRPr lang="en-US" dirty="0"/>
          </a:p>
          <a:p>
            <a:pPr lvl="1">
              <a:spcAft>
                <a:spcPts val="1200"/>
              </a:spcAft>
              <a:buFont typeface="Arial"/>
              <a:buChar char="•"/>
            </a:pPr>
            <a:r>
              <a:rPr lang="fr-FR" sz="2000" b="1" dirty="0"/>
              <a:t>Infection de sonde(s) = endocardite sur sonde(s) : </a:t>
            </a:r>
            <a:r>
              <a:rPr lang="fr-FR" sz="2000" dirty="0"/>
              <a:t>végétation visualisée par échocardiographie et/ou hyperfixation sur le trajet d’une sonde (Pet scan/ scintigraphie aux leucocytes marqués)</a:t>
            </a:r>
          </a:p>
          <a:p>
            <a:pPr lvl="1">
              <a:buFont typeface="Arial"/>
              <a:buChar char="•"/>
            </a:pPr>
            <a:r>
              <a:rPr lang="fr-FR" sz="2000" b="1" dirty="0"/>
              <a:t>Endocardite</a:t>
            </a:r>
            <a:r>
              <a:rPr lang="fr-FR" sz="2000" dirty="0"/>
              <a:t> définie selon les guidelines de l’ESC 2015 </a:t>
            </a:r>
          </a:p>
          <a:p>
            <a:endParaRPr lang="fr-FR" sz="2000" dirty="0"/>
          </a:p>
          <a:p>
            <a:endParaRPr lang="fr-FR" sz="2000" dirty="0"/>
          </a:p>
        </p:txBody>
      </p:sp>
      <p:pic>
        <p:nvPicPr>
          <p:cNvPr id="5" name="Picture 5" descr="SPIL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88642"/>
            <a:ext cx="925512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2" name="Titre 1"/>
          <p:cNvSpPr>
            <a:spLocks noGrp="1"/>
          </p:cNvSpPr>
          <p:nvPr>
            <p:ph type="title"/>
          </p:nvPr>
        </p:nvSpPr>
        <p:spPr>
          <a:xfrm>
            <a:off x="611560" y="235708"/>
            <a:ext cx="7560841" cy="764704"/>
          </a:xfrm>
        </p:spPr>
        <p:txBody>
          <a:bodyPr/>
          <a:lstStyle/>
          <a:p>
            <a:r>
              <a:rPr lang="fr-FR" sz="3600" dirty="0"/>
              <a:t>Epidémiologie microbienne </a:t>
            </a:r>
          </a:p>
        </p:txBody>
      </p:sp>
      <p:sp>
        <p:nvSpPr>
          <p:cNvPr id="1048613" name="Espace réservé du contenu 2"/>
          <p:cNvSpPr>
            <a:spLocks noGrp="1"/>
          </p:cNvSpPr>
          <p:nvPr>
            <p:ph idx="1"/>
          </p:nvPr>
        </p:nvSpPr>
        <p:spPr>
          <a:xfrm>
            <a:off x="251520" y="1268760"/>
            <a:ext cx="8568952" cy="5112568"/>
          </a:xfrm>
        </p:spPr>
        <p:txBody>
          <a:bodyPr/>
          <a:lstStyle/>
          <a:p>
            <a:r>
              <a:rPr lang="fr-FR" b="1" dirty="0"/>
              <a:t>Staphylocoques</a:t>
            </a:r>
            <a:r>
              <a:rPr lang="fr-FR" dirty="0"/>
              <a:t>:</a:t>
            </a:r>
          </a:p>
          <a:p>
            <a:pPr lvl="1"/>
            <a:r>
              <a:rPr lang="fr-FR" sz="2400" dirty="0"/>
              <a:t> </a:t>
            </a:r>
            <a:r>
              <a:rPr lang="en-US" sz="2400" dirty="0"/>
              <a:t>60 à 80% des </a:t>
            </a:r>
            <a:r>
              <a:rPr lang="en-US" sz="2400" dirty="0" err="1"/>
              <a:t>cas</a:t>
            </a:r>
            <a:r>
              <a:rPr lang="en-US" sz="2400" dirty="0"/>
              <a:t>, </a:t>
            </a:r>
            <a:r>
              <a:rPr lang="en-US" sz="2400" dirty="0" err="1"/>
              <a:t>quel</a:t>
            </a:r>
            <a:r>
              <a:rPr lang="en-US" sz="2400" dirty="0"/>
              <a:t> </a:t>
            </a:r>
            <a:r>
              <a:rPr lang="en-US" sz="2400" dirty="0" err="1"/>
              <a:t>que</a:t>
            </a:r>
            <a:r>
              <a:rPr lang="en-US" sz="2400" dirty="0"/>
              <a:t> </a:t>
            </a:r>
            <a:r>
              <a:rPr lang="en-US" sz="2400" dirty="0" err="1"/>
              <a:t>soit</a:t>
            </a:r>
            <a:r>
              <a:rPr lang="en-US" sz="2400" dirty="0"/>
              <a:t> le </a:t>
            </a:r>
            <a:r>
              <a:rPr lang="en-US" sz="2400" dirty="0" err="1"/>
              <a:t>délai</a:t>
            </a:r>
            <a:r>
              <a:rPr lang="en-US" sz="2400" dirty="0"/>
              <a:t> de </a:t>
            </a:r>
            <a:r>
              <a:rPr lang="en-US" sz="2400" dirty="0" err="1"/>
              <a:t>survenue</a:t>
            </a:r>
            <a:endParaRPr lang="en-US" sz="2400" dirty="0"/>
          </a:p>
          <a:p>
            <a:pPr lvl="1"/>
            <a:r>
              <a:rPr lang="fr-FR" sz="2400" dirty="0"/>
              <a:t>Staphylocoques à </a:t>
            </a:r>
            <a:r>
              <a:rPr lang="fr-FR" sz="2400" dirty="0" err="1"/>
              <a:t>coagulase</a:t>
            </a:r>
            <a:r>
              <a:rPr lang="fr-FR" sz="2400" dirty="0"/>
              <a:t>-négative : les plus fréquents dans les infections de loge</a:t>
            </a:r>
          </a:p>
          <a:p>
            <a:pPr lvl="1"/>
            <a:r>
              <a:rPr lang="fr-FR" sz="2400" dirty="0"/>
              <a:t>Culture </a:t>
            </a:r>
            <a:r>
              <a:rPr lang="fr-FR" sz="2400" dirty="0" err="1"/>
              <a:t>polymicrobienne</a:t>
            </a:r>
            <a:r>
              <a:rPr lang="fr-FR" sz="2400" dirty="0"/>
              <a:t> dans 13% des cas </a:t>
            </a:r>
          </a:p>
          <a:p>
            <a:pPr lvl="1"/>
            <a:endParaRPr lang="fr-FR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fr-FR" sz="1600" i="1" dirty="0"/>
              <a:t>				</a:t>
            </a:r>
          </a:p>
        </p:txBody>
      </p:sp>
      <p:pic>
        <p:nvPicPr>
          <p:cNvPr id="6" name="Picture 5" descr="SPIL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88642"/>
            <a:ext cx="925512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Image 9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077073"/>
            <a:ext cx="3096344" cy="252028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 bwMode="auto">
          <a:xfrm>
            <a:off x="1259632" y="4869160"/>
            <a:ext cx="4608512" cy="1584176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fr-FR" b="1" dirty="0">
                <a:solidFill>
                  <a:srgbClr val="424242"/>
                </a:solidFill>
              </a:rPr>
              <a:t>Bactéries isolées de culture de la partie distale des sondes (123 souches)</a:t>
            </a:r>
          </a:p>
          <a:p>
            <a:r>
              <a:rPr lang="fr-FR" i="1" dirty="0">
                <a:solidFill>
                  <a:schemeClr val="bg2"/>
                </a:solidFill>
              </a:rPr>
              <a:t>Eric Bonnet et al. ENDO 06</a:t>
            </a:r>
          </a:p>
          <a:p>
            <a:r>
              <a:rPr lang="fr-FR" i="1" dirty="0">
                <a:solidFill>
                  <a:schemeClr val="bg2"/>
                </a:solidFill>
              </a:rPr>
              <a:t>Journées Nationales d’Infectiologie. </a:t>
            </a:r>
          </a:p>
          <a:p>
            <a:r>
              <a:rPr lang="fr-FR" i="1" dirty="0">
                <a:solidFill>
                  <a:schemeClr val="bg2"/>
                </a:solidFill>
              </a:rPr>
              <a:t>Lyon. 2019.</a:t>
            </a:r>
          </a:p>
          <a:p>
            <a:pPr marL="0" indent="0" algn="r">
              <a:buNone/>
            </a:pPr>
            <a:endParaRPr lang="fr-FR" i="1" dirty="0">
              <a:solidFill>
                <a:srgbClr val="424242"/>
              </a:solidFill>
            </a:endParaRPr>
          </a:p>
          <a:p>
            <a:pPr marL="0" indent="0" algn="r">
              <a:buNone/>
            </a:pPr>
            <a:r>
              <a:rPr lang="fr-FR" i="1" dirty="0">
                <a:solidFill>
                  <a:srgbClr val="424242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5" name="Titre 1"/>
          <p:cNvSpPr>
            <a:spLocks noGrp="1"/>
          </p:cNvSpPr>
          <p:nvPr>
            <p:ph type="title"/>
          </p:nvPr>
        </p:nvSpPr>
        <p:spPr>
          <a:xfrm>
            <a:off x="323528" y="258021"/>
            <a:ext cx="7992888" cy="720078"/>
          </a:xfrm>
        </p:spPr>
        <p:txBody>
          <a:bodyPr/>
          <a:lstStyle/>
          <a:p>
            <a:r>
              <a:rPr lang="fr-FR" sz="3600" dirty="0"/>
              <a:t>Facteurs de risque spécifiques  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67544" y="1196752"/>
            <a:ext cx="8040688" cy="4681719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b="1" kern="1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Liés</a:t>
            </a:r>
            <a:r>
              <a:rPr lang="en-US" b="1" kern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à la </a:t>
            </a:r>
            <a:r>
              <a:rPr lang="en-US" b="1" kern="1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procédure</a:t>
            </a:r>
            <a:r>
              <a:rPr lang="en-US" b="1" kern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kern="1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Réintervention</a:t>
            </a:r>
            <a:r>
              <a:rPr lang="en-US" kern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kern="1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sur</a:t>
            </a:r>
            <a:r>
              <a:rPr lang="en-US" kern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le site </a:t>
            </a:r>
            <a:r>
              <a:rPr lang="en-US" kern="1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d’implantation</a:t>
            </a:r>
            <a:r>
              <a:rPr lang="en-US" kern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du </a:t>
            </a:r>
            <a:r>
              <a:rPr lang="en-US" kern="1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boitier</a:t>
            </a:r>
            <a:r>
              <a:rPr lang="en-US" kern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(</a:t>
            </a:r>
            <a:r>
              <a:rPr lang="en-US" kern="1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changement</a:t>
            </a:r>
            <a:r>
              <a:rPr lang="en-US" kern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de </a:t>
            </a:r>
            <a:r>
              <a:rPr lang="en-US" kern="1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générateur</a:t>
            </a:r>
            <a:r>
              <a:rPr lang="en-US" kern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fr-FR" kern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rajout d’une sonde, révision du site d’implantation)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fr-FR" kern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Hématome de la loge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fr-FR" kern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Durée longue de procédure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kern="1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Défibrillateur</a:t>
            </a:r>
            <a:r>
              <a:rPr lang="en-US" kern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(</a:t>
            </a:r>
            <a:r>
              <a:rPr lang="en-US" i="1" kern="1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vs</a:t>
            </a:r>
            <a:r>
              <a:rPr lang="en-US" kern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kern="1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stimulateur</a:t>
            </a:r>
            <a:r>
              <a:rPr lang="en-US" kern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) </a:t>
            </a:r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fr-FR" kern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Absence d’antibioprophylaxie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fr-FR" b="1" kern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Liés à l’hôte 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fr-FR" kern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Anticoagulation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fr-FR" kern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ATCD d’infection de DECI</a:t>
            </a:r>
          </a:p>
          <a:p>
            <a:endParaRPr lang="fr-FR" dirty="0"/>
          </a:p>
        </p:txBody>
      </p:sp>
      <p:pic>
        <p:nvPicPr>
          <p:cNvPr id="4" name="Picture 5" descr="SPIL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88642"/>
            <a:ext cx="925512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8" name="Titre 1"/>
          <p:cNvSpPr>
            <a:spLocks noGrp="1"/>
          </p:cNvSpPr>
          <p:nvPr>
            <p:ph type="title"/>
          </p:nvPr>
        </p:nvSpPr>
        <p:spPr>
          <a:xfrm>
            <a:off x="539552" y="309109"/>
            <a:ext cx="7488832" cy="606326"/>
          </a:xfrm>
        </p:spPr>
        <p:txBody>
          <a:bodyPr/>
          <a:lstStyle/>
          <a:p>
            <a:r>
              <a:rPr lang="fr-FR" sz="4000" dirty="0"/>
              <a:t>Diagnostic microbiologique</a:t>
            </a:r>
          </a:p>
        </p:txBody>
      </p:sp>
      <p:sp>
        <p:nvSpPr>
          <p:cNvPr id="1048639" name="Espace réservé du contenu 2"/>
          <p:cNvSpPr>
            <a:spLocks noGrp="1"/>
          </p:cNvSpPr>
          <p:nvPr>
            <p:ph idx="1"/>
          </p:nvPr>
        </p:nvSpPr>
        <p:spPr>
          <a:xfrm>
            <a:off x="323528" y="1124744"/>
            <a:ext cx="8496944" cy="5400601"/>
          </a:xfrm>
        </p:spPr>
        <p:txBody>
          <a:bodyPr>
            <a:normAutofit fontScale="98333" lnSpcReduction="10000"/>
          </a:bodyPr>
          <a:lstStyle/>
          <a:p>
            <a:r>
              <a:rPr lang="en-US" dirty="0" err="1"/>
              <a:t>Hémocultures</a:t>
            </a:r>
            <a:r>
              <a:rPr lang="en-US" dirty="0"/>
              <a:t>: 2 </a:t>
            </a:r>
            <a:r>
              <a:rPr lang="en-US" dirty="0" err="1"/>
              <a:t>paires</a:t>
            </a:r>
            <a:r>
              <a:rPr lang="en-US" dirty="0"/>
              <a:t> au minimum, </a:t>
            </a:r>
            <a:r>
              <a:rPr lang="en-US" dirty="0" err="1"/>
              <a:t>prélevées</a:t>
            </a:r>
            <a:r>
              <a:rPr lang="en-US" dirty="0"/>
              <a:t> à des temps </a:t>
            </a:r>
            <a:r>
              <a:rPr lang="en-US" dirty="0" err="1"/>
              <a:t>différents</a:t>
            </a:r>
            <a:r>
              <a:rPr lang="en-US" dirty="0"/>
              <a:t>, </a:t>
            </a:r>
            <a:r>
              <a:rPr lang="en-US" dirty="0" err="1"/>
              <a:t>avant</a:t>
            </a:r>
            <a:r>
              <a:rPr lang="en-US" dirty="0"/>
              <a:t> de </a:t>
            </a:r>
            <a:r>
              <a:rPr lang="en-US" dirty="0" err="1"/>
              <a:t>débuter</a:t>
            </a:r>
            <a:r>
              <a:rPr lang="en-US" dirty="0"/>
              <a:t> </a:t>
            </a:r>
            <a:r>
              <a:rPr lang="en-US" dirty="0" err="1"/>
              <a:t>l’antibiothérapie</a:t>
            </a:r>
            <a:r>
              <a:rPr lang="en-US" dirty="0"/>
              <a:t> </a:t>
            </a:r>
          </a:p>
          <a:p>
            <a:r>
              <a:rPr lang="fr-FR" dirty="0"/>
              <a:t>Lors de l’extraction : réaliser systématiquement un prélèvement de:</a:t>
            </a:r>
          </a:p>
          <a:p>
            <a:pPr lvl="1">
              <a:buFont typeface="Courier New"/>
              <a:buChar char="o"/>
            </a:pPr>
            <a:r>
              <a:rPr lang="fr-FR" dirty="0"/>
              <a:t>pus prélevé dans la poche</a:t>
            </a:r>
          </a:p>
          <a:p>
            <a:pPr lvl="1">
              <a:buFont typeface="Courier New"/>
              <a:buChar char="o"/>
            </a:pPr>
            <a:r>
              <a:rPr lang="fr-FR" dirty="0"/>
              <a:t>tissu à la curette</a:t>
            </a:r>
          </a:p>
          <a:p>
            <a:pPr lvl="1">
              <a:buFont typeface="Courier New"/>
              <a:buChar char="o"/>
            </a:pPr>
            <a:r>
              <a:rPr lang="fr-FR" dirty="0"/>
              <a:t>la portion distale des sondes</a:t>
            </a:r>
          </a:p>
          <a:p>
            <a:pPr lvl="1">
              <a:buFont typeface="Courier New"/>
              <a:buChar char="o"/>
            </a:pPr>
            <a:r>
              <a:rPr lang="fr-FR" dirty="0"/>
              <a:t>connecteur</a:t>
            </a:r>
          </a:p>
          <a:p>
            <a:r>
              <a:rPr lang="fr-FR" dirty="0"/>
              <a:t>Il est fortement recommandé de ne pas faire de prélèvement par écouvillon</a:t>
            </a:r>
          </a:p>
          <a:p>
            <a:r>
              <a:rPr lang="fr-FR" dirty="0"/>
              <a:t>Une concertation entre cliniciens et microbiologistes est indispensable</a:t>
            </a:r>
            <a:endParaRPr lang="en-US" dirty="0"/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5" name="Picture 5" descr="SPIL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88642"/>
            <a:ext cx="925512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5" name="Titre 1"/>
          <p:cNvSpPr>
            <a:spLocks noGrp="1"/>
          </p:cNvSpPr>
          <p:nvPr>
            <p:ph type="title"/>
          </p:nvPr>
        </p:nvSpPr>
        <p:spPr>
          <a:xfrm>
            <a:off x="587509" y="336797"/>
            <a:ext cx="7440875" cy="720080"/>
          </a:xfrm>
        </p:spPr>
        <p:txBody>
          <a:bodyPr/>
          <a:lstStyle/>
          <a:p>
            <a:r>
              <a:rPr lang="fr-FR" sz="4000" dirty="0"/>
              <a:t>Diagnostic par l’imagerie</a:t>
            </a:r>
          </a:p>
        </p:txBody>
      </p:sp>
      <p:sp>
        <p:nvSpPr>
          <p:cNvPr id="1048646" name="Espace réservé du contenu 2"/>
          <p:cNvSpPr>
            <a:spLocks noGrp="1"/>
          </p:cNvSpPr>
          <p:nvPr>
            <p:ph idx="1"/>
          </p:nvPr>
        </p:nvSpPr>
        <p:spPr>
          <a:xfrm>
            <a:off x="251520" y="1268763"/>
            <a:ext cx="8568952" cy="4673253"/>
          </a:xfrm>
        </p:spPr>
        <p:txBody>
          <a:bodyPr/>
          <a:lstStyle/>
          <a:p>
            <a:r>
              <a:rPr lang="en-US" dirty="0" err="1"/>
              <a:t>Echographie</a:t>
            </a:r>
            <a:r>
              <a:rPr lang="en-US" dirty="0"/>
              <a:t> </a:t>
            </a:r>
            <a:r>
              <a:rPr lang="en-US" dirty="0" err="1"/>
              <a:t>transoesophagienne</a:t>
            </a:r>
            <a:r>
              <a:rPr lang="en-US" dirty="0"/>
              <a:t> (ETO) </a:t>
            </a:r>
            <a:r>
              <a:rPr lang="en-US" dirty="0" err="1"/>
              <a:t>devant</a:t>
            </a:r>
            <a:r>
              <a:rPr lang="en-US" dirty="0"/>
              <a:t> </a:t>
            </a:r>
            <a:r>
              <a:rPr lang="en-US" dirty="0" err="1"/>
              <a:t>toute</a:t>
            </a:r>
            <a:r>
              <a:rPr lang="en-US" dirty="0"/>
              <a:t> suspicion </a:t>
            </a:r>
            <a:r>
              <a:rPr lang="en-US" dirty="0" err="1"/>
              <a:t>d’infection</a:t>
            </a:r>
            <a:r>
              <a:rPr lang="en-US" dirty="0"/>
              <a:t> de DECI </a:t>
            </a:r>
            <a:r>
              <a:rPr lang="en-US" dirty="0" err="1"/>
              <a:t>avant</a:t>
            </a:r>
            <a:r>
              <a:rPr lang="en-US" dirty="0"/>
              <a:t> </a:t>
            </a:r>
            <a:r>
              <a:rPr lang="en-US" dirty="0" err="1"/>
              <a:t>l’extraction</a:t>
            </a:r>
            <a:r>
              <a:rPr lang="en-US" dirty="0"/>
              <a:t> </a:t>
            </a:r>
          </a:p>
          <a:p>
            <a:r>
              <a:rPr lang="en-US" dirty="0"/>
              <a:t>ETO post extraction de materiel </a:t>
            </a:r>
            <a:r>
              <a:rPr lang="en-US" dirty="0" err="1"/>
              <a:t>nécessaire</a:t>
            </a:r>
            <a:r>
              <a:rPr lang="en-US" dirty="0"/>
              <a:t>, </a:t>
            </a:r>
            <a:r>
              <a:rPr lang="en-US" dirty="0" err="1"/>
              <a:t>afin</a:t>
            </a:r>
            <a:r>
              <a:rPr lang="en-US" dirty="0"/>
              <a:t> de </a:t>
            </a:r>
            <a:r>
              <a:rPr lang="en-US" dirty="0" err="1"/>
              <a:t>vérifier</a:t>
            </a:r>
            <a:r>
              <a:rPr lang="en-US" dirty="0"/>
              <a:t> </a:t>
            </a:r>
            <a:r>
              <a:rPr lang="en-US" dirty="0" err="1"/>
              <a:t>l’absence</a:t>
            </a:r>
            <a:r>
              <a:rPr lang="en-US" dirty="0"/>
              <a:t> de </a:t>
            </a:r>
            <a:r>
              <a:rPr lang="en-US" dirty="0" err="1"/>
              <a:t>végétation</a:t>
            </a:r>
            <a:r>
              <a:rPr lang="en-US" dirty="0"/>
              <a:t> </a:t>
            </a:r>
            <a:r>
              <a:rPr lang="en-US" dirty="0" err="1"/>
              <a:t>résiduelle</a:t>
            </a:r>
            <a:endParaRPr lang="en-US" dirty="0"/>
          </a:p>
          <a:p>
            <a:r>
              <a:rPr lang="en-US" dirty="0" err="1"/>
              <a:t>Imagerie</a:t>
            </a:r>
            <a:r>
              <a:rPr lang="en-US" dirty="0"/>
              <a:t> </a:t>
            </a:r>
            <a:r>
              <a:rPr lang="en-US" dirty="0" err="1"/>
              <a:t>proposée</a:t>
            </a:r>
            <a:r>
              <a:rPr lang="en-US" dirty="0"/>
              <a:t> </a:t>
            </a:r>
            <a:r>
              <a:rPr lang="en-US" dirty="0" err="1"/>
              <a:t>quand</a:t>
            </a:r>
            <a:r>
              <a:rPr lang="en-US" dirty="0"/>
              <a:t> le diagnostic </a:t>
            </a:r>
            <a:r>
              <a:rPr lang="en-US" dirty="0" err="1"/>
              <a:t>d’infection</a:t>
            </a:r>
            <a:r>
              <a:rPr lang="en-US" dirty="0"/>
              <a:t> du site </a:t>
            </a:r>
            <a:r>
              <a:rPr lang="en-US" dirty="0" err="1"/>
              <a:t>d’implantation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de la (des) </a:t>
            </a:r>
            <a:r>
              <a:rPr lang="en-US" dirty="0" err="1"/>
              <a:t>sonde</a:t>
            </a:r>
            <a:r>
              <a:rPr lang="en-US" dirty="0"/>
              <a:t>(s) </a:t>
            </a:r>
            <a:r>
              <a:rPr lang="en-US" dirty="0" err="1"/>
              <a:t>n’a</a:t>
            </a:r>
            <a:r>
              <a:rPr lang="en-US" dirty="0"/>
              <a:t> </a:t>
            </a:r>
            <a:r>
              <a:rPr lang="en-US" dirty="0" err="1"/>
              <a:t>pu</a:t>
            </a:r>
            <a:r>
              <a:rPr lang="en-US" dirty="0"/>
              <a:t> </a:t>
            </a:r>
            <a:r>
              <a:rPr lang="en-US" dirty="0" err="1"/>
              <a:t>être</a:t>
            </a:r>
            <a:r>
              <a:rPr lang="en-US" dirty="0"/>
              <a:t> </a:t>
            </a:r>
            <a:r>
              <a:rPr lang="en-US" dirty="0" err="1"/>
              <a:t>affirmé</a:t>
            </a:r>
            <a:r>
              <a:rPr lang="en-US" dirty="0"/>
              <a:t> par </a:t>
            </a:r>
            <a:r>
              <a:rPr lang="en-US" dirty="0" err="1"/>
              <a:t>d’autres</a:t>
            </a:r>
            <a:r>
              <a:rPr lang="en-US" dirty="0"/>
              <a:t> </a:t>
            </a:r>
            <a:r>
              <a:rPr lang="en-US" dirty="0" err="1"/>
              <a:t>moyens</a:t>
            </a:r>
            <a:r>
              <a:rPr lang="en-US" dirty="0"/>
              <a:t> :</a:t>
            </a:r>
          </a:p>
          <a:p>
            <a:pPr lvl="1">
              <a:buFont typeface="Courier New"/>
              <a:buChar char="o"/>
            </a:pPr>
            <a:r>
              <a:rPr lang="en-US" dirty="0"/>
              <a:t>TEP-TDM au 18 FDG</a:t>
            </a:r>
          </a:p>
          <a:p>
            <a:pPr lvl="1">
              <a:buFont typeface="Courier New"/>
              <a:buChar char="o"/>
            </a:pPr>
            <a:r>
              <a:rPr lang="en-US" dirty="0" err="1"/>
              <a:t>scintigraphie</a:t>
            </a:r>
            <a:r>
              <a:rPr lang="en-US" dirty="0"/>
              <a:t> aux leucocytes </a:t>
            </a:r>
            <a:r>
              <a:rPr lang="en-US" dirty="0" err="1"/>
              <a:t>marqués</a:t>
            </a:r>
            <a:r>
              <a:rPr lang="en-US" dirty="0"/>
              <a:t> (</a:t>
            </a:r>
            <a:r>
              <a:rPr lang="en-US" dirty="0" err="1"/>
              <a:t>sensibilité</a:t>
            </a:r>
            <a:r>
              <a:rPr lang="en-US" dirty="0"/>
              <a:t> de  94% pour la </a:t>
            </a:r>
            <a:r>
              <a:rPr lang="en-US" dirty="0" err="1"/>
              <a:t>détection</a:t>
            </a:r>
            <a:r>
              <a:rPr lang="en-US" dirty="0"/>
              <a:t> et la </a:t>
            </a:r>
            <a:r>
              <a:rPr lang="en-US" dirty="0" err="1"/>
              <a:t>localisation</a:t>
            </a:r>
            <a:r>
              <a:rPr lang="en-US" dirty="0"/>
              <a:t> des infections de DECI)</a:t>
            </a:r>
            <a:endParaRPr lang="fr-FR" dirty="0"/>
          </a:p>
        </p:txBody>
      </p:sp>
      <p:pic>
        <p:nvPicPr>
          <p:cNvPr id="6" name="Picture 5" descr="SPIL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88642"/>
            <a:ext cx="925512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7992888" cy="936104"/>
          </a:xfrm>
        </p:spPr>
        <p:txBody>
          <a:bodyPr/>
          <a:lstStyle/>
          <a:p>
            <a:r>
              <a:rPr lang="fr-FR" sz="4000" dirty="0"/>
              <a:t>Infection du site d’implantation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1700807"/>
            <a:ext cx="8040688" cy="4241207"/>
          </a:xfrm>
        </p:spPr>
        <p:txBody>
          <a:bodyPr/>
          <a:lstStyle/>
          <a:p>
            <a:r>
              <a:rPr lang="fr-FR" dirty="0"/>
              <a:t>Infection superficielle: soins locaux et discuter antibiothérapie orale de 7 jours</a:t>
            </a:r>
          </a:p>
          <a:p>
            <a:r>
              <a:rPr lang="fr-FR" dirty="0"/>
              <a:t>Infection profonde</a:t>
            </a:r>
          </a:p>
          <a:p>
            <a:pPr lvl="1">
              <a:buFont typeface="Courier New"/>
              <a:buChar char="o"/>
            </a:pPr>
            <a:r>
              <a:rPr lang="fr-FR" dirty="0"/>
              <a:t>Hémocultures </a:t>
            </a:r>
            <a:r>
              <a:rPr lang="fr-FR" b="1" u="sng" dirty="0"/>
              <a:t>ET</a:t>
            </a:r>
            <a:r>
              <a:rPr lang="fr-FR" dirty="0"/>
              <a:t> ETO</a:t>
            </a:r>
          </a:p>
          <a:p>
            <a:pPr lvl="1">
              <a:buFont typeface="Courier New"/>
              <a:buChar char="o"/>
            </a:pPr>
            <a:r>
              <a:rPr lang="fr-FR" dirty="0"/>
              <a:t>Puis, extraction du boitier et des sondes et antibiothérapie probabiliste après prélèvements peropératoires</a:t>
            </a:r>
          </a:p>
          <a:p>
            <a:pPr lvl="1">
              <a:buFont typeface="Courier New"/>
              <a:buChar char="o"/>
            </a:pPr>
            <a:r>
              <a:rPr lang="fr-FR" dirty="0"/>
              <a:t>Ne pas différer l’antibiothérapie probabiliste en cas de </a:t>
            </a:r>
            <a:r>
              <a:rPr lang="fr-FR" dirty="0" err="1"/>
              <a:t>sepsis</a:t>
            </a:r>
            <a:r>
              <a:rPr lang="fr-FR" dirty="0"/>
              <a:t> ou de choc septique</a:t>
            </a:r>
          </a:p>
        </p:txBody>
      </p:sp>
      <p:pic>
        <p:nvPicPr>
          <p:cNvPr id="4" name="Picture 5" descr="SPIL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88642"/>
            <a:ext cx="925512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1762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82" name="ZoneTexte 1"/>
          <p:cNvSpPr txBox="1">
            <a:spLocks noChangeArrowheads="1"/>
          </p:cNvSpPr>
          <p:nvPr/>
        </p:nvSpPr>
        <p:spPr bwMode="auto">
          <a:xfrm>
            <a:off x="10038160" y="2707481"/>
            <a:ext cx="184731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altLang="fr-FR" sz="1350">
              <a:solidFill>
                <a:prstClr val="black"/>
              </a:solidFill>
              <a:latin typeface="News Gothic MT"/>
              <a:ea typeface="+mn-ea"/>
            </a:endParaRP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899592" y="188640"/>
            <a:ext cx="7128792" cy="514041"/>
          </a:xfrm>
          <a:prstGeom prst="rect">
            <a:avLst/>
          </a:prstGeom>
        </p:spPr>
        <p:txBody>
          <a:bodyPr/>
          <a:lstStyle/>
          <a:p>
            <a:pPr marL="0" lvl="1"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dirty="0">
                <a:solidFill>
                  <a:srgbClr val="2C7C9F"/>
                </a:solidFill>
                <a:latin typeface="+mj-lt"/>
              </a:rPr>
              <a:t>Antibiothérapie probabiliste </a:t>
            </a:r>
          </a:p>
        </p:txBody>
      </p:sp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B743F051-84AF-4856-A33D-A5DE80260E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6493117"/>
              </p:ext>
            </p:extLst>
          </p:nvPr>
        </p:nvGraphicFramePr>
        <p:xfrm>
          <a:off x="251520" y="1412776"/>
          <a:ext cx="8640960" cy="4577749"/>
        </p:xfrm>
        <a:graphic>
          <a:graphicData uri="http://schemas.openxmlformats.org/drawingml/2006/table">
            <a:tbl>
              <a:tblPr firstRow="1" bandRow="1"/>
              <a:tblGrid>
                <a:gridCol w="1361966">
                  <a:extLst>
                    <a:ext uri="{9D8B030D-6E8A-4147-A177-3AD203B41FA5}">
                      <a16:colId xmlns:a16="http://schemas.microsoft.com/office/drawing/2014/main" val="211778823"/>
                    </a:ext>
                  </a:extLst>
                </a:gridCol>
                <a:gridCol w="2776317">
                  <a:extLst>
                    <a:ext uri="{9D8B030D-6E8A-4147-A177-3AD203B41FA5}">
                      <a16:colId xmlns:a16="http://schemas.microsoft.com/office/drawing/2014/main" val="2031872316"/>
                    </a:ext>
                  </a:extLst>
                </a:gridCol>
                <a:gridCol w="1206558">
                  <a:extLst>
                    <a:ext uri="{9D8B030D-6E8A-4147-A177-3AD203B41FA5}">
                      <a16:colId xmlns:a16="http://schemas.microsoft.com/office/drawing/2014/main" val="2273704235"/>
                    </a:ext>
                  </a:extLst>
                </a:gridCol>
                <a:gridCol w="3296119">
                  <a:extLst>
                    <a:ext uri="{9D8B030D-6E8A-4147-A177-3AD203B41FA5}">
                      <a16:colId xmlns:a16="http://schemas.microsoft.com/office/drawing/2014/main" val="3009498913"/>
                    </a:ext>
                  </a:extLst>
                </a:gridCol>
              </a:tblGrid>
              <a:tr h="43265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Antibiotique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7C9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Dosage et voie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7C9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9pPr>
                    </a:lstStyle>
                    <a:p>
                      <a:pPr algn="ctr"/>
                      <a:r>
                        <a:rPr kumimoji="0" lang="fr-F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Durée 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7C9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9pPr>
                    </a:lstStyle>
                    <a:p>
                      <a:pPr algn="ctr"/>
                      <a:r>
                        <a:rPr kumimoji="0" lang="fr-FR" altLang="fr-F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Commentaires</a:t>
                      </a:r>
                      <a:endParaRPr lang="fr-FR" sz="1000" dirty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7C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4786094"/>
                  </a:ext>
                </a:extLst>
              </a:tr>
              <a:tr h="274016">
                <a:tc gridSpan="4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12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Infection précoce superficielle</a:t>
                      </a:r>
                      <a:endParaRPr kumimoji="0" lang="fr-FR" altLang="fr-FR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9856883"/>
                  </a:ext>
                </a:extLst>
              </a:tr>
              <a:tr h="445276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Pristinamycine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kumimoji="0" lang="fr-FR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1gx3/j PO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kumimoji="0" lang="fr-FR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7 jours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kumimoji="0" lang="fr-FR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si poids &gt; 100kg:  Clindamycine  600 mgx4/j  PO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2353593"/>
                  </a:ext>
                </a:extLst>
              </a:tr>
              <a:tr h="274016">
                <a:tc gridSpan="4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l" defTabSz="9142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Suspicion d’infection de DECI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7522880"/>
                  </a:ext>
                </a:extLst>
              </a:tr>
              <a:tr h="274016">
                <a:tc gridSpan="4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l" defTabSz="9142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10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Sepsis (</a:t>
                      </a:r>
                      <a:r>
                        <a:rPr kumimoji="0" lang="fr-FR" sz="10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Quick sofa≥ 2): traitement sans délai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>
                        <a:lumMod val="9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0283263"/>
                  </a:ext>
                </a:extLst>
              </a:tr>
              <a:tr h="1644095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r>
                        <a:rPr lang="fr-FR" altLang="fr-FR" sz="1000" dirty="0" err="1">
                          <a:solidFill>
                            <a:schemeClr val="dk1"/>
                          </a:solidFill>
                          <a:ea typeface="+mn-ea"/>
                        </a:rPr>
                        <a:t>Daptomycine</a:t>
                      </a:r>
                      <a:r>
                        <a:rPr lang="fr-FR" altLang="fr-FR" sz="1000" dirty="0">
                          <a:solidFill>
                            <a:schemeClr val="dk1"/>
                          </a:solidFill>
                          <a:ea typeface="+mn-ea"/>
                        </a:rPr>
                        <a:t> </a:t>
                      </a:r>
                      <a:endParaRPr kumimoji="0" lang="fr-FR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  <a:p>
                      <a:endParaRPr kumimoji="0" lang="fr-FR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  <a:p>
                      <a:r>
                        <a:rPr kumimoji="0" lang="fr-FR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Avec</a:t>
                      </a:r>
                    </a:p>
                    <a:p>
                      <a:endParaRPr kumimoji="0" lang="fr-FR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  <a:p>
                      <a:r>
                        <a:rPr kumimoji="0" lang="fr-FR" sz="10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Cefotaxime</a:t>
                      </a:r>
                      <a:endParaRPr kumimoji="0" lang="fr-FR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  <a:p>
                      <a:endParaRPr kumimoji="0" lang="fr-FR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  <a:p>
                      <a:r>
                        <a:rPr kumimoji="0" lang="fr-FR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Ou </a:t>
                      </a:r>
                    </a:p>
                    <a:p>
                      <a:endParaRPr kumimoji="0" lang="fr-FR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  <a:p>
                      <a:r>
                        <a:rPr kumimoji="0" lang="fr-FR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Ceftriaxone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10 mg/kg/j, IVL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  <a:p>
                      <a:r>
                        <a:rPr kumimoji="0" lang="fr-FR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150 mg/kg/j en 4 à 6 perfusions ou en perfusion prolongée ou continue après 2 g de dose de charge</a:t>
                      </a:r>
                    </a:p>
                    <a:p>
                      <a:endParaRPr kumimoji="0" lang="fr-FR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  <a:p>
                      <a:r>
                        <a:rPr kumimoji="0" lang="fr-FR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50 mg//kg/j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altLang="fr-FR" sz="1000" dirty="0">
                          <a:solidFill>
                            <a:srgbClr val="000000"/>
                          </a:solidFill>
                          <a:ea typeface="ＭＳ Ｐゴシック" pitchFamily="34" charset="-128"/>
                        </a:rPr>
                        <a:t>Jusqu’au résultat des cultures 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altLang="fr-FR" sz="1000" dirty="0">
                          <a:solidFill>
                            <a:schemeClr val="dk1"/>
                          </a:solidFill>
                          <a:ea typeface="+mn-ea"/>
                        </a:rPr>
                        <a:t>Second choix: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altLang="fr-FR" sz="1000" dirty="0" err="1">
                          <a:solidFill>
                            <a:srgbClr val="000000"/>
                          </a:solidFill>
                          <a:ea typeface="ＭＳ Ｐゴシック" pitchFamily="34" charset="-128"/>
                        </a:rPr>
                        <a:t>Vancomycine</a:t>
                      </a:r>
                      <a:r>
                        <a:rPr lang="fr-FR" altLang="fr-FR" sz="1000" dirty="0">
                          <a:solidFill>
                            <a:srgbClr val="000000"/>
                          </a:solidFill>
                          <a:ea typeface="ＭＳ Ｐゴシック" pitchFamily="34" charset="-128"/>
                        </a:rPr>
                        <a:t> 40 mg/kg/j IV, en perfusion continue après dose de charge de 30mg/kg IVL sur 2h00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altLang="fr-FR" sz="1000" dirty="0">
                        <a:solidFill>
                          <a:schemeClr val="dk1"/>
                        </a:solidFill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Allergie aux </a:t>
                      </a:r>
                      <a:r>
                        <a:rPr kumimoji="0" lang="fr-FR" altLang="fr-FR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Bêtalactamines</a:t>
                      </a:r>
                      <a:r>
                        <a:rPr kumimoji="0" lang="fr-FR" altLang="fr-F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</a:rPr>
                        <a:t>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Aztreonam</a:t>
                      </a:r>
                      <a:r>
                        <a:rPr kumimoji="0" lang="fr-FR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 100 mg/kg/j </a:t>
                      </a:r>
                      <a:r>
                        <a:rPr kumimoji="0" 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en 3 à 4 perfusions de 30’ </a:t>
                      </a:r>
                      <a:r>
                        <a:rPr lang="fr-FR" sz="1000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 en continue après dose de charge de 2 g</a:t>
                      </a:r>
                      <a:endParaRPr kumimoji="0" 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0883099"/>
                  </a:ext>
                </a:extLst>
              </a:tr>
              <a:tr h="274016">
                <a:tc gridSpan="4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l" defTabSz="9142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Absence de sepsis:  traitement probabiliste initié au bloc opératoire après extraction et prélèvements </a:t>
                      </a:r>
                      <a:endParaRPr kumimoji="0" lang="fr-FR" altLang="fr-FR" sz="1000" b="1" i="1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>
                        <a:lumMod val="9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8623989"/>
                  </a:ext>
                </a:extLst>
              </a:tr>
              <a:tr h="959056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altLang="fr-FR" sz="1000" dirty="0" err="1">
                          <a:solidFill>
                            <a:schemeClr val="dk1"/>
                          </a:solidFill>
                          <a:ea typeface="+mn-ea"/>
                        </a:rPr>
                        <a:t>Daptomycine</a:t>
                      </a:r>
                      <a:endParaRPr kumimoji="0" lang="fr-FR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  <a:p>
                      <a:endParaRPr kumimoji="0" lang="fr-FR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10 mg/kg/j, IVL</a:t>
                      </a:r>
                      <a:endParaRPr lang="fr-FR" sz="10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altLang="fr-FR" sz="1000" dirty="0">
                          <a:solidFill>
                            <a:srgbClr val="000000"/>
                          </a:solidFill>
                          <a:ea typeface="ＭＳ Ｐゴシック" pitchFamily="34" charset="-128"/>
                        </a:rPr>
                        <a:t>Jusqu’au résultat des cultures </a:t>
                      </a:r>
                      <a:endParaRPr lang="fr-FR" sz="10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altLang="fr-FR" sz="1000" dirty="0">
                          <a:solidFill>
                            <a:schemeClr val="dk1"/>
                          </a:solidFill>
                          <a:ea typeface="+mn-ea"/>
                        </a:rPr>
                        <a:t>Second choix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altLang="fr-FR" sz="1000" dirty="0" err="1">
                          <a:solidFill>
                            <a:srgbClr val="000000"/>
                          </a:solidFill>
                          <a:ea typeface="ＭＳ Ｐゴシック" pitchFamily="34" charset="-128"/>
                        </a:rPr>
                        <a:t>Vancomycine</a:t>
                      </a:r>
                      <a:r>
                        <a:rPr lang="fr-FR" altLang="fr-FR" sz="1000" dirty="0">
                          <a:solidFill>
                            <a:srgbClr val="000000"/>
                          </a:solidFill>
                          <a:ea typeface="ＭＳ Ｐゴシック" pitchFamily="34" charset="-128"/>
                        </a:rPr>
                        <a:t> </a:t>
                      </a:r>
                      <a:r>
                        <a:rPr lang="fr-FR" altLang="fr-FR" sz="1000" kern="1200" dirty="0">
                          <a:solidFill>
                            <a:srgbClr val="000000"/>
                          </a:solidFill>
                          <a:latin typeface="News Gothic MT"/>
                          <a:ea typeface="ＭＳ Ｐゴシック" pitchFamily="34" charset="-128"/>
                          <a:cs typeface="+mn-cs"/>
                        </a:rPr>
                        <a:t>40 mg/kg/j IV, en perfusion continue après dose de charge de 30mg/kg IVL sur 2h00</a:t>
                      </a:r>
                      <a:endParaRPr lang="fr-FR" sz="10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833845"/>
                  </a:ext>
                </a:extLst>
              </a:tr>
            </a:tbl>
          </a:graphicData>
        </a:graphic>
      </p:graphicFrame>
      <p:pic>
        <p:nvPicPr>
          <p:cNvPr id="5" name="Picture 5" descr="SPILF">
            <a:extLst>
              <a:ext uri="{FF2B5EF4-FFF2-40B4-BE49-F238E27FC236}">
                <a16:creationId xmlns:a16="http://schemas.microsoft.com/office/drawing/2014/main" id="{2D9BB512-F53F-4911-8F9B-5F470C2256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88642"/>
            <a:ext cx="925512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82" name="ZoneTexte 1"/>
          <p:cNvSpPr txBox="1">
            <a:spLocks noChangeArrowheads="1"/>
          </p:cNvSpPr>
          <p:nvPr/>
        </p:nvSpPr>
        <p:spPr bwMode="auto">
          <a:xfrm>
            <a:off x="10038160" y="2707481"/>
            <a:ext cx="184731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altLang="fr-FR" sz="1350">
              <a:solidFill>
                <a:prstClr val="black"/>
              </a:solidFill>
              <a:latin typeface="News Gothic MT"/>
              <a:ea typeface="+mn-ea"/>
            </a:endParaRP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323528" y="371081"/>
            <a:ext cx="7589452" cy="493957"/>
          </a:xfrm>
          <a:prstGeom prst="rect">
            <a:avLst/>
          </a:prstGeom>
        </p:spPr>
        <p:txBody>
          <a:bodyPr/>
          <a:lstStyle/>
          <a:p>
            <a:pPr marL="0" lvl="1" algn="ctr"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dirty="0">
                <a:solidFill>
                  <a:srgbClr val="2C7C9F"/>
                </a:solidFill>
                <a:latin typeface="+mj-lt"/>
              </a:rPr>
              <a:t>Antibiothérapie documentée sur antibiogramme</a:t>
            </a: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1861E214-3F14-4480-9E33-EB9E74C845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1819520"/>
              </p:ext>
            </p:extLst>
          </p:nvPr>
        </p:nvGraphicFramePr>
        <p:xfrm>
          <a:off x="611560" y="1988840"/>
          <a:ext cx="7560841" cy="4114368"/>
        </p:xfrm>
        <a:graphic>
          <a:graphicData uri="http://schemas.openxmlformats.org/drawingml/2006/table">
            <a:tbl>
              <a:tblPr firstRow="1" bandRow="1"/>
              <a:tblGrid>
                <a:gridCol w="1965424">
                  <a:extLst>
                    <a:ext uri="{9D8B030D-6E8A-4147-A177-3AD203B41FA5}">
                      <a16:colId xmlns:a16="http://schemas.microsoft.com/office/drawing/2014/main" val="211778823"/>
                    </a:ext>
                  </a:extLst>
                </a:gridCol>
                <a:gridCol w="4487362">
                  <a:extLst>
                    <a:ext uri="{9D8B030D-6E8A-4147-A177-3AD203B41FA5}">
                      <a16:colId xmlns:a16="http://schemas.microsoft.com/office/drawing/2014/main" val="2031872316"/>
                    </a:ext>
                  </a:extLst>
                </a:gridCol>
                <a:gridCol w="1108055">
                  <a:extLst>
                    <a:ext uri="{9D8B030D-6E8A-4147-A177-3AD203B41FA5}">
                      <a16:colId xmlns:a16="http://schemas.microsoft.com/office/drawing/2014/main" val="1133144696"/>
                    </a:ext>
                  </a:extLst>
                </a:gridCol>
              </a:tblGrid>
              <a:tr h="504056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11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Antibiotique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7C9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11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Dosage 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7C9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News Gothic MT"/>
                        </a:defRPr>
                      </a:lvl9pPr>
                    </a:lstStyle>
                    <a:p>
                      <a:pPr algn="ctr"/>
                      <a:endParaRPr kumimoji="0" lang="fr-FR" sz="11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  <a:p>
                      <a:pPr algn="ctr"/>
                      <a:r>
                        <a:rPr kumimoji="0" lang="fr-FR" sz="11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Durée </a:t>
                      </a:r>
                    </a:p>
                    <a:p>
                      <a:pPr algn="ctr"/>
                      <a:endParaRPr kumimoji="0" lang="fr-FR" sz="11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7C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4786094"/>
                  </a:ext>
                </a:extLst>
              </a:tr>
              <a:tr h="219248">
                <a:tc gridSpan="3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12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Infection du boîtier sans bactériémie : traitement oral après ablation du matériel et documentation</a:t>
                      </a:r>
                      <a:endParaRPr kumimoji="0" lang="fr-FR" altLang="fr-FR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fr-FR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9856883"/>
                  </a:ext>
                </a:extLst>
              </a:tr>
              <a:tr h="219248">
                <a:tc gridSpan="2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i="1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Staphylococcus spp</a:t>
                      </a:r>
                      <a:r>
                        <a:rPr lang="fr-FR" sz="1100" b="0" i="1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fr-FR" sz="11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>
                        <a:lumMod val="9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0" lang="fr-F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rowSpan="10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fr-FR" sz="11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 j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>
                        <a:lumMod val="9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1606148"/>
                  </a:ext>
                </a:extLst>
              </a:tr>
              <a:tr h="493308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Pristinamycine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ou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Clindamycine 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kumimoji="0" lang="fr-FR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1gx3/j </a:t>
                      </a:r>
                    </a:p>
                    <a:p>
                      <a:pPr marL="0" algn="l" defTabSz="914400" rtl="0" eaLnBrk="1" latinLnBrk="0" hangingPunct="1"/>
                      <a:endParaRPr kumimoji="0" lang="fr-FR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fr-FR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1,8 g/jour en 3 prises et jusqu’à 2,4 g/jour si poids  &gt; 100 kg</a:t>
                      </a:r>
                      <a:endParaRPr kumimoji="0" lang="fr-FR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2353593"/>
                  </a:ext>
                </a:extLst>
              </a:tr>
              <a:tr h="219248">
                <a:tc gridSpan="2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r>
                        <a:rPr lang="fr-FR" sz="1100" b="1" i="1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Streptococcus spp 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>
                        <a:lumMod val="9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0283263"/>
                  </a:ext>
                </a:extLst>
              </a:tr>
              <a:tr h="356278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r>
                        <a:rPr lang="fr-FR" sz="11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Amoxicilline</a:t>
                      </a:r>
                      <a:endParaRPr kumimoji="0" lang="fr-FR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r>
                        <a:rPr lang="fr-FR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50 mg/kg/j en 3 prises par jour</a:t>
                      </a:r>
                      <a:endParaRPr kumimoji="0" lang="fr-FR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0883099"/>
                  </a:ext>
                </a:extLst>
              </a:tr>
              <a:tr h="219248">
                <a:tc gridSpan="2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r>
                        <a:rPr lang="fr-FR" sz="1100" b="1" i="1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Streptococcus spp et allergie pénicilline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>
                        <a:lumMod val="9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8623989"/>
                  </a:ext>
                </a:extLst>
              </a:tr>
              <a:tr h="356278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Pristinamycine</a:t>
                      </a:r>
                      <a:endParaRPr kumimoji="0" lang="fr-FR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marL="0" algn="l" defTabSz="914400" rtl="0" eaLnBrk="1" latinLnBrk="0" hangingPunct="1"/>
                      <a:r>
                        <a:rPr kumimoji="0" lang="fr-FR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ews Gothic MT" charset="0"/>
                          <a:ea typeface="ＭＳ Ｐゴシック" pitchFamily="34" charset="-128"/>
                          <a:cs typeface="+mn-cs"/>
                        </a:rPr>
                        <a:t>1gx3/j </a:t>
                      </a:r>
                      <a:endParaRPr lang="fr-FR" sz="1100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833845"/>
                  </a:ext>
                </a:extLst>
              </a:tr>
              <a:tr h="219248">
                <a:tc gridSpan="2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i="1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</a:t>
                      </a:r>
                      <a:r>
                        <a:rPr lang="fr-FR" sz="1100" b="1" i="1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nterococcus spp</a:t>
                      </a:r>
                      <a:r>
                        <a:rPr lang="fr-FR" sz="1100" b="0" i="1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>
                        <a:lumMod val="9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2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3556234"/>
                  </a:ext>
                </a:extLst>
              </a:tr>
              <a:tr h="356278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Amoxicilline</a:t>
                      </a:r>
                      <a:endParaRPr kumimoji="0" lang="fr-FR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50 mg/kg/j en 3 prises par jour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483768"/>
                  </a:ext>
                </a:extLst>
              </a:tr>
              <a:tr h="287094">
                <a:tc gridSpan="2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indent="0" algn="l" defTabSz="9142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i="1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Enterococcus spp. </a:t>
                      </a:r>
                      <a:r>
                        <a:rPr lang="fr-FR" sz="11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ré</a:t>
                      </a:r>
                      <a:r>
                        <a:rPr lang="fr-FR" sz="1100" b="1" dirty="0"/>
                        <a:t>sistant</a:t>
                      </a:r>
                      <a:r>
                        <a:rPr lang="fr-FR" sz="1100" b="1" baseline="0" dirty="0"/>
                        <a:t> à l’amoxicilline ou </a:t>
                      </a:r>
                      <a:r>
                        <a:rPr lang="fr-FR" sz="11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allergique</a:t>
                      </a:r>
                      <a:endParaRPr kumimoji="0" lang="fr-FR" sz="11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>
                        <a:lumMod val="9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3405329"/>
                  </a:ext>
                </a:extLst>
              </a:tr>
              <a:tr h="21602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r>
                        <a:rPr lang="fr-FR" sz="1100" dirty="0" err="1"/>
                        <a:t>Linezolide</a:t>
                      </a:r>
                      <a:endParaRPr kumimoji="0" lang="fr-FR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News Gothic MT" charset="0"/>
                        <a:ea typeface="ＭＳ Ｐゴシック" pitchFamily="34" charset="-128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News Gothic MT"/>
                        </a:defRPr>
                      </a:lvl9pPr>
                    </a:lstStyle>
                    <a:p>
                      <a:pPr marL="0" marR="0" indent="0" algn="l" defTabSz="9142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600 mgx2/j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ED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840697"/>
                  </a:ext>
                </a:extLst>
              </a:tr>
            </a:tbl>
          </a:graphicData>
        </a:graphic>
      </p:graphicFrame>
      <p:pic>
        <p:nvPicPr>
          <p:cNvPr id="5" name="Picture 5" descr="SPILF">
            <a:extLst>
              <a:ext uri="{FF2B5EF4-FFF2-40B4-BE49-F238E27FC236}">
                <a16:creationId xmlns:a16="http://schemas.microsoft.com/office/drawing/2014/main" id="{B7398FE3-3163-4BC9-8EBE-28E7A07ECB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88642"/>
            <a:ext cx="925512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Conception personnalisé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2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8922</TotalTime>
  <Words>1625</Words>
  <Application>Microsoft Office PowerPoint</Application>
  <PresentationFormat>Affichage à l'écran (4:3)</PresentationFormat>
  <Paragraphs>296</Paragraphs>
  <Slides>16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16</vt:i4>
      </vt:variant>
    </vt:vector>
  </HeadingPairs>
  <TitlesOfParts>
    <vt:vector size="25" baseType="lpstr">
      <vt:lpstr>ＭＳ Ｐゴシック</vt:lpstr>
      <vt:lpstr>Arial</vt:lpstr>
      <vt:lpstr>Calibri</vt:lpstr>
      <vt:lpstr>Courier New</vt:lpstr>
      <vt:lpstr>News Gothic MT</vt:lpstr>
      <vt:lpstr>News Gothic MT (Corps)</vt:lpstr>
      <vt:lpstr>Times New Roman</vt:lpstr>
      <vt:lpstr>Conception personnalisée</vt:lpstr>
      <vt:lpstr>2_Office Theme</vt:lpstr>
      <vt:lpstr>Prise en charge infectiologique des infections de dispositif électronique cardiaque implantable  (DECI)</vt:lpstr>
      <vt:lpstr>Entités cliniques</vt:lpstr>
      <vt:lpstr>Epidémiologie microbienne </vt:lpstr>
      <vt:lpstr>Facteurs de risque spécifiques  </vt:lpstr>
      <vt:lpstr>Diagnostic microbiologique</vt:lpstr>
      <vt:lpstr>Diagnostic par l’imagerie</vt:lpstr>
      <vt:lpstr>Infection du site d’implantation</vt:lpstr>
      <vt:lpstr>Présentation PowerPoint</vt:lpstr>
      <vt:lpstr>Présentation PowerPoint</vt:lpstr>
      <vt:lpstr>Présentation PowerPoint</vt:lpstr>
      <vt:lpstr>Présentation PowerPoint</vt:lpstr>
      <vt:lpstr>Antibiothérapie documentée  sur antibiogramme</vt:lpstr>
      <vt:lpstr>Antibiothérapie suppressive </vt:lpstr>
      <vt:lpstr>Extraction de matériel </vt:lpstr>
      <vt:lpstr>Présentation PowerPoint</vt:lpstr>
      <vt:lpstr>Réimplantation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ESCMID Guideline for the diagnosis and management of Candida Diseases 2012: Non neutropenic adult patients</dc:title>
  <dc:creator>Benoit Guery</dc:creator>
  <cp:lastModifiedBy>Delphine Page</cp:lastModifiedBy>
  <cp:revision>113</cp:revision>
  <dcterms:created xsi:type="dcterms:W3CDTF">2013-04-22T10:21:17Z</dcterms:created>
  <dcterms:modified xsi:type="dcterms:W3CDTF">2026-03-20T08:53:34Z</dcterms:modified>
</cp:coreProperties>
</file>