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4" r:id="rId2"/>
    <p:sldMasterId id="2147483728" r:id="rId3"/>
    <p:sldMasterId id="2147483742" r:id="rId4"/>
    <p:sldMasterId id="2147483756" r:id="rId5"/>
    <p:sldMasterId id="2147483770" r:id="rId6"/>
    <p:sldMasterId id="2147483840" r:id="rId7"/>
  </p:sldMasterIdLst>
  <p:notesMasterIdLst>
    <p:notesMasterId r:id="rId40"/>
  </p:notesMasterIdLst>
  <p:sldIdLst>
    <p:sldId id="534" r:id="rId8"/>
    <p:sldId id="535" r:id="rId9"/>
    <p:sldId id="532" r:id="rId10"/>
    <p:sldId id="536" r:id="rId11"/>
    <p:sldId id="510" r:id="rId12"/>
    <p:sldId id="538" r:id="rId13"/>
    <p:sldId id="530" r:id="rId14"/>
    <p:sldId id="539" r:id="rId15"/>
    <p:sldId id="514" r:id="rId16"/>
    <p:sldId id="516" r:id="rId17"/>
    <p:sldId id="518" r:id="rId18"/>
    <p:sldId id="519" r:id="rId19"/>
    <p:sldId id="540" r:id="rId20"/>
    <p:sldId id="541" r:id="rId21"/>
    <p:sldId id="544" r:id="rId22"/>
    <p:sldId id="573" r:id="rId23"/>
    <p:sldId id="483" r:id="rId24"/>
    <p:sldId id="571" r:id="rId25"/>
    <p:sldId id="517" r:id="rId26"/>
    <p:sldId id="548" r:id="rId27"/>
    <p:sldId id="497" r:id="rId28"/>
    <p:sldId id="556" r:id="rId29"/>
    <p:sldId id="551" r:id="rId30"/>
    <p:sldId id="443" r:id="rId31"/>
    <p:sldId id="552" r:id="rId32"/>
    <p:sldId id="498" r:id="rId33"/>
    <p:sldId id="499" r:id="rId34"/>
    <p:sldId id="570" r:id="rId35"/>
    <p:sldId id="567" r:id="rId36"/>
    <p:sldId id="572" r:id="rId37"/>
    <p:sldId id="565" r:id="rId38"/>
    <p:sldId id="566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AGNOSTIC" id="{F4FF1AE0-5EAC-41B0-8D60-A31E48CA1B17}">
          <p14:sldIdLst>
            <p14:sldId id="534"/>
            <p14:sldId id="535"/>
            <p14:sldId id="532"/>
            <p14:sldId id="536"/>
            <p14:sldId id="510"/>
            <p14:sldId id="538"/>
            <p14:sldId id="530"/>
            <p14:sldId id="539"/>
            <p14:sldId id="514"/>
            <p14:sldId id="516"/>
            <p14:sldId id="518"/>
            <p14:sldId id="519"/>
            <p14:sldId id="540"/>
            <p14:sldId id="541"/>
          </p14:sldIdLst>
        </p14:section>
        <p14:section name="TRAITEMENT" id="{C5B88E73-27FE-4CFA-9A9E-8B706B1320E4}">
          <p14:sldIdLst>
            <p14:sldId id="544"/>
            <p14:sldId id="573"/>
            <p14:sldId id="483"/>
            <p14:sldId id="571"/>
            <p14:sldId id="517"/>
            <p14:sldId id="548"/>
            <p14:sldId id="497"/>
            <p14:sldId id="556"/>
            <p14:sldId id="551"/>
            <p14:sldId id="443"/>
            <p14:sldId id="552"/>
            <p14:sldId id="498"/>
            <p14:sldId id="499"/>
            <p14:sldId id="570"/>
            <p14:sldId id="567"/>
            <p14:sldId id="572"/>
            <p14:sldId id="565"/>
            <p14:sldId id="5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9375" autoAdjust="0"/>
  </p:normalViewPr>
  <p:slideViewPr>
    <p:cSldViewPr>
      <p:cViewPr varScale="1">
        <p:scale>
          <a:sx n="56" d="100"/>
          <a:sy n="56" d="100"/>
        </p:scale>
        <p:origin x="101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-6" y="-18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theme" Target="theme/theme1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9AB0E-0300-4B86-B507-0B8281EF1B2D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47FCA-B796-4FCB-8F64-9854ACDCF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50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Groupe</a:t>
            </a:r>
            <a:r>
              <a:rPr lang="fr-FR" baseline="0" dirty="0"/>
              <a:t> d’experts français: ….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47FCA-B796-4FCB-8F64-9854ACDCFB8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257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un</a:t>
            </a:r>
            <a:r>
              <a:rPr lang="fr-FR" baseline="0" dirty="0"/>
              <a:t> tableau pour les diapos 7 et 8 : signes communs, signes évocateurs selon la localisation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47FCA-B796-4FCB-8F64-9854ACDCFB8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74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un</a:t>
            </a:r>
            <a:r>
              <a:rPr lang="fr-FR" baseline="0" dirty="0"/>
              <a:t> tableau pour les diapos 7 et 8 : signes communs, signes évocateurs selon la localisation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47FCA-B796-4FCB-8F64-9854ACDCFB8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74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47FCA-B796-4FCB-8F64-9854ACDCFB8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114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947FCA-B796-4FCB-8F64-9854ACDCFB8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548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947FCA-B796-4FCB-8F64-9854ACDCFB8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Est</a:t>
            </a:r>
            <a:r>
              <a:rPr lang="fr-FR" baseline="0" dirty="0"/>
              <a:t> il possible de </a:t>
            </a:r>
            <a:r>
              <a:rPr lang="fr-FR" baseline="0" dirty="0" err="1"/>
              <a:t>désecalader</a:t>
            </a:r>
            <a:r>
              <a:rPr lang="fr-FR" baseline="0" dirty="0"/>
              <a:t> avant J5 ? </a:t>
            </a:r>
          </a:p>
          <a:p>
            <a:r>
              <a:rPr lang="fr-FR" baseline="0" dirty="0" err="1"/>
              <a:t>Arret</a:t>
            </a:r>
            <a:r>
              <a:rPr lang="fr-FR" baseline="0" dirty="0"/>
              <a:t> de l’anti BGN à J3 si </a:t>
            </a:r>
            <a:r>
              <a:rPr lang="fr-FR" baseline="0" dirty="0" err="1"/>
              <a:t>nég</a:t>
            </a:r>
            <a:r>
              <a:rPr lang="fr-FR" baseline="0" dirty="0"/>
              <a:t> ?</a:t>
            </a:r>
          </a:p>
          <a:p>
            <a:r>
              <a:rPr lang="fr-FR" baseline="0" dirty="0"/>
              <a:t>Remarque: tout les IPV ont des aminosides jusqu’à antibiogramme J3 post op.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947FCA-B796-4FCB-8F64-9854ACDCFB8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709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9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2015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77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534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549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40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38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08496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645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1748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2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38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316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817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385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291749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1744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88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4408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058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843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637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3496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587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6585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2709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1804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5769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2578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020108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1388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291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82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3353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941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2952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5278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797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438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1108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855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87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4839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64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123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179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68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030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57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175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065853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679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810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40782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8790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357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0235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2672112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117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70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54621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3168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6569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727374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6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0479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45477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4643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4027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552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41695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8376485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77772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499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6ADD-5137-4B0A-BA9C-982EC8FF9746}" type="slidenum">
              <a:rPr lang="fr-FR" altLang="en-US">
                <a:solidFill>
                  <a:prstClr val="white"/>
                </a:solidFill>
              </a:rPr>
              <a:pPr>
                <a:defRPr/>
              </a:pPr>
              <a:t>‹N°›</a:t>
            </a:fld>
            <a:endParaRPr lang="fr-F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6283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43" indent="0" algn="ctr">
              <a:buNone/>
              <a:defRPr/>
            </a:lvl2pPr>
            <a:lvl3pPr marL="914286" indent="0" algn="ctr">
              <a:buNone/>
              <a:defRPr/>
            </a:lvl3pPr>
            <a:lvl4pPr marL="1371430" indent="0" algn="ctr">
              <a:buNone/>
              <a:defRPr/>
            </a:lvl4pPr>
            <a:lvl5pPr marL="1828574" indent="0" algn="ctr">
              <a:buNone/>
              <a:defRPr/>
            </a:lvl5pPr>
            <a:lvl6pPr marL="2285717" indent="0" algn="ctr">
              <a:buNone/>
              <a:defRPr/>
            </a:lvl6pPr>
            <a:lvl7pPr marL="2742860" indent="0" algn="ctr">
              <a:buNone/>
              <a:defRPr/>
            </a:lvl7pPr>
            <a:lvl8pPr marL="3200003" indent="0" algn="ctr">
              <a:buNone/>
              <a:defRPr/>
            </a:lvl8pPr>
            <a:lvl9pPr marL="365714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2F6FFD9-7142-474F-AD77-0502B18F347E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214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08694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7C3D655-8021-4EAC-BD55-E7A10A9A1F6C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166135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43" indent="0">
              <a:buNone/>
              <a:defRPr sz="1800"/>
            </a:lvl2pPr>
            <a:lvl3pPr marL="914286" indent="0">
              <a:buNone/>
              <a:defRPr sz="1600"/>
            </a:lvl3pPr>
            <a:lvl4pPr marL="1371430" indent="0">
              <a:buNone/>
              <a:defRPr sz="1400"/>
            </a:lvl4pPr>
            <a:lvl5pPr marL="1828574" indent="0">
              <a:buNone/>
              <a:defRPr sz="1400"/>
            </a:lvl5pPr>
            <a:lvl6pPr marL="2285717" indent="0">
              <a:buNone/>
              <a:defRPr sz="1400"/>
            </a:lvl6pPr>
            <a:lvl7pPr marL="2742860" indent="0">
              <a:buNone/>
              <a:defRPr sz="1400"/>
            </a:lvl7pPr>
            <a:lvl8pPr marL="3200003" indent="0">
              <a:buNone/>
              <a:defRPr sz="1400"/>
            </a:lvl8pPr>
            <a:lvl9pPr marL="365714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1DDBFA9-528D-4173-AF06-0137C2F50C92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8994114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6" y="1600201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1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1A516D7-CD86-4EE6-934A-07664D1A4C48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9135043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5E5F5B5-72DE-4B6F-A441-FB219A3C47E7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3164810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FA855A6-13A9-4C14-9737-18E02B13C715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958067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A1FD75-A237-443F-A54A-2AF66F85D4EA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7871037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6" indent="0">
              <a:buNone/>
              <a:defRPr sz="1000"/>
            </a:lvl3pPr>
            <a:lvl4pPr marL="1371430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96460C4-3C30-416F-A182-00414182C611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0261953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3" indent="0">
              <a:buNone/>
              <a:defRPr sz="2800"/>
            </a:lvl2pPr>
            <a:lvl3pPr marL="914286" indent="0">
              <a:buNone/>
              <a:defRPr sz="2400"/>
            </a:lvl3pPr>
            <a:lvl4pPr marL="1371430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0" indent="0">
              <a:buNone/>
              <a:defRPr sz="2000"/>
            </a:lvl7pPr>
            <a:lvl8pPr marL="3200003" indent="0">
              <a:buNone/>
              <a:defRPr sz="2000"/>
            </a:lvl8pPr>
            <a:lvl9pPr marL="3657147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6" indent="0">
              <a:buNone/>
              <a:defRPr sz="1000"/>
            </a:lvl3pPr>
            <a:lvl4pPr marL="1371430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4BE3652-3289-4D10-9E27-D075E1EB3BDD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5540413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F73607F-1AB6-49CB-8D1B-4CCF23C48B9E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7139050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9" y="-50799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6" y="-50799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C072E1E-38DA-4EAB-AFAE-293893847EBB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6254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20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9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39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24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900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2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>
                <a:solidFill>
                  <a:prstClr val="white"/>
                </a:solidFill>
              </a:rPr>
              <a:t>Synthèse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réalisée</a:t>
            </a:r>
            <a:r>
              <a:rPr lang="en-US" dirty="0">
                <a:solidFill>
                  <a:prstClr val="white"/>
                </a:solidFill>
              </a:rPr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9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989" tIns="46794" rIns="89989" bIns="46794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1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989" tIns="46794" rIns="89989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89" tIns="46794" rIns="89989" bIns="4679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810" algn="l"/>
                <a:tab pos="1447620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89" tIns="46794" rIns="89989" bIns="46794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altLang="fr-FR">
                <a:ea typeface="ＭＳ Ｐゴシック"/>
              </a:rPr>
              <a:t>Synthèse réalisée par la  SPILF</a:t>
            </a:r>
          </a:p>
          <a:p>
            <a:endParaRPr lang="en-US" altLang="fr-FR">
              <a:ea typeface="ＭＳ Ｐゴシック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89" tIns="46794" rIns="89989" bIns="4679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F14A139-FD86-42D5-8258-D29AE5B54D03}" type="slidenum">
              <a:rPr lang="fr-FR" altLang="fr-FR">
                <a:ea typeface="ＭＳ Ｐゴシック"/>
              </a:rPr>
              <a:pPr/>
              <a:t>‹N°›</a:t>
            </a:fld>
            <a:endParaRPr lang="fr-FR" altLang="fr-FR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8578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288" indent="-228572"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432" indent="-228572"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8576" indent="-228572"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5719" indent="-228572" algn="ctr" defTabSz="44920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858" indent="-342858" algn="l" defTabSz="449208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858" indent="-285715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2859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002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145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288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432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8576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5719" indent="-228572" algn="l" defTabSz="449208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6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1019943"/>
            <a:ext cx="7920880" cy="2985121"/>
          </a:xfrm>
        </p:spPr>
        <p:txBody>
          <a:bodyPr/>
          <a:lstStyle/>
          <a:p>
            <a:r>
              <a:rPr lang="fr-FR" sz="3600" dirty="0"/>
              <a:t>Classification, données épidémiologiques et</a:t>
            </a:r>
            <a:br>
              <a:rPr lang="fr-FR" sz="3600" dirty="0"/>
            </a:br>
            <a:r>
              <a:rPr lang="fr-FR" sz="3600" dirty="0"/>
              <a:t> diagnostiques des infections </a:t>
            </a:r>
            <a:br>
              <a:rPr lang="fr-FR" sz="3600" dirty="0"/>
            </a:br>
            <a:r>
              <a:rPr lang="fr-FR" sz="3600" dirty="0"/>
              <a:t>sur prothèse vasculaire (IPV)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5616" y="515719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Mise au point réalisée par le comité des référentiels de la SPILF</a:t>
            </a:r>
          </a:p>
          <a:p>
            <a:pPr algn="ctr"/>
            <a:r>
              <a:rPr lang="fr-FR" dirty="0"/>
              <a:t>le 22 mai 2019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DE275948-ADF0-6761-4EB5-2D590A016117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6882F47-55BB-5DBC-2714-BA98BF30761B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79B73C6-AD24-17D4-6039-33655CFAF10B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6000"/>
              <a:r>
                <a:rPr lang="fr-FR" sz="1200" b="1" dirty="0">
                  <a:latin typeface="News Gothic MT (Corps)"/>
                </a:rPr>
                <a:t>Document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lang="fr-FR" sz="1200" b="1" dirty="0">
                  <a:latin typeface="News Gothic MT (Corps)"/>
                </a:rPr>
                <a:t>obsolète.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lang="fr-FR" sz="1200" b="1" dirty="0">
                  <a:latin typeface="News Gothic MT (Corps)"/>
                </a:rPr>
                <a:t>.</a:t>
              </a:r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47EA15C2-4981-A4AD-D142-33DB6B4860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654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r-FR" dirty="0"/>
              <a:t>Examens microbiologiques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544616"/>
          </a:xfrm>
        </p:spPr>
        <p:txBody>
          <a:bodyPr>
            <a:normAutofit fontScale="92500"/>
          </a:bodyPr>
          <a:lstStyle/>
          <a:p>
            <a:r>
              <a:rPr lang="fr-FR" dirty="0"/>
              <a:t>Hémocultures systématiques (de 2 à 3 paires maximum) : positives dans 1/3 des cas</a:t>
            </a:r>
          </a:p>
          <a:p>
            <a:r>
              <a:rPr lang="fr-FR" dirty="0"/>
              <a:t>Ponction (radioguidée si nécessaire) d’une collection liquidienne péri-prothétique</a:t>
            </a:r>
          </a:p>
          <a:p>
            <a:r>
              <a:rPr lang="fr-FR" dirty="0"/>
              <a:t>Prélèvements peropératoires</a:t>
            </a:r>
          </a:p>
          <a:p>
            <a:pPr lvl="1"/>
            <a:r>
              <a:rPr lang="fr-FR" dirty="0"/>
              <a:t>Au moins 3 prélèvements tissulaires au contact de la prothèse</a:t>
            </a:r>
          </a:p>
          <a:p>
            <a:pPr lvl="1"/>
            <a:r>
              <a:rPr lang="fr-FR" dirty="0"/>
              <a:t>Au moins 3 sections de matériel (selon la taille de la prothèse)</a:t>
            </a:r>
          </a:p>
          <a:p>
            <a:pPr lvl="1">
              <a:spcAft>
                <a:spcPts val="1200"/>
              </a:spcAft>
            </a:pPr>
            <a:r>
              <a:rPr lang="fr-FR" dirty="0"/>
              <a:t>Proscrire le recueil par écouvillon</a:t>
            </a:r>
          </a:p>
          <a:p>
            <a:pPr>
              <a:spcBef>
                <a:spcPts val="0"/>
              </a:spcBef>
            </a:pPr>
            <a:r>
              <a:rPr lang="fr-FR" b="1" dirty="0"/>
              <a:t>Il n’est pas recommandé </a:t>
            </a:r>
            <a:r>
              <a:rPr lang="fr-FR" dirty="0"/>
              <a:t>d’effectuer : </a:t>
            </a:r>
          </a:p>
          <a:p>
            <a:pPr lvl="1">
              <a:spcBef>
                <a:spcPts val="0"/>
              </a:spcBef>
            </a:pPr>
            <a:r>
              <a:rPr lang="fr-FR" dirty="0"/>
              <a:t>des </a:t>
            </a:r>
            <a:r>
              <a:rPr lang="fr-FR" b="1" dirty="0"/>
              <a:t>prélèvements superficiels de cicatrice </a:t>
            </a:r>
            <a:r>
              <a:rPr lang="fr-FR" dirty="0"/>
              <a:t>(même si celle-ci est désunie), des </a:t>
            </a:r>
            <a:r>
              <a:rPr lang="fr-FR" b="1" dirty="0"/>
              <a:t>orifices </a:t>
            </a:r>
            <a:r>
              <a:rPr lang="fr-FR" dirty="0"/>
              <a:t>ou des </a:t>
            </a:r>
            <a:r>
              <a:rPr lang="fr-FR" b="1" dirty="0"/>
              <a:t>trajets de fistules</a:t>
            </a:r>
          </a:p>
          <a:p>
            <a:pPr lvl="1">
              <a:spcBef>
                <a:spcPts val="0"/>
              </a:spcBef>
            </a:pPr>
            <a:r>
              <a:rPr lang="fr-FR" dirty="0"/>
              <a:t>des prélèvements à partir </a:t>
            </a:r>
            <a:r>
              <a:rPr lang="fr-FR" b="1" dirty="0"/>
              <a:t>des liquides de drainage </a:t>
            </a:r>
          </a:p>
          <a:p>
            <a:pPr marL="349250" lvl="1" indent="0">
              <a:spcBef>
                <a:spcPts val="0"/>
              </a:spcBef>
              <a:buNone/>
            </a:pPr>
            <a:r>
              <a:rPr lang="fr-FR" b="1" dirty="0"/>
              <a:t>(</a:t>
            </a:r>
            <a:r>
              <a:rPr lang="fr-FR" dirty="0"/>
              <a:t>en raison de la contamination par la flore commensale) </a:t>
            </a:r>
          </a:p>
          <a:p>
            <a:pPr lvl="1">
              <a:spcBef>
                <a:spcPts val="0"/>
              </a:spcBef>
            </a:pPr>
            <a:endParaRPr lang="fr-FR" b="1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0092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>
            <a:noAutofit/>
          </a:bodyPr>
          <a:lstStyle/>
          <a:p>
            <a:r>
              <a:rPr lang="fr-FR" sz="3600" dirty="0"/>
              <a:t>Imagerie conventionnelle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268760"/>
            <a:ext cx="8424936" cy="5112568"/>
          </a:xfrm>
        </p:spPr>
        <p:txBody>
          <a:bodyPr>
            <a:normAutofit/>
          </a:bodyPr>
          <a:lstStyle/>
          <a:p>
            <a:r>
              <a:rPr lang="fr-FR" dirty="0"/>
              <a:t>Echographie/écho-doppler (+++ IPV extra-cavitaires)</a:t>
            </a:r>
          </a:p>
          <a:p>
            <a:r>
              <a:rPr lang="fr-FR" dirty="0"/>
              <a:t>(</a:t>
            </a:r>
            <a:r>
              <a:rPr lang="fr-FR" dirty="0" err="1"/>
              <a:t>Angio</a:t>
            </a:r>
            <a:r>
              <a:rPr lang="fr-FR" dirty="0"/>
              <a:t>-)Scanner</a:t>
            </a:r>
          </a:p>
          <a:p>
            <a:pPr lvl="1"/>
            <a:r>
              <a:rPr lang="fr-FR" dirty="0"/>
              <a:t>Indiqué en première intention du fait de son accessibilité</a:t>
            </a:r>
          </a:p>
          <a:p>
            <a:pPr lvl="1"/>
            <a:r>
              <a:rPr lang="fr-FR" dirty="0"/>
              <a:t>Performances faibles en cas d’infection précoce, débutante ou chronique pauci-symptomatique </a:t>
            </a:r>
          </a:p>
          <a:p>
            <a:pPr lvl="1"/>
            <a:r>
              <a:rPr lang="fr-FR" dirty="0"/>
              <a:t>Performances inférieures à celles de l’imagerie nucléaire</a:t>
            </a:r>
          </a:p>
          <a:p>
            <a:r>
              <a:rPr lang="fr-FR" dirty="0"/>
              <a:t>IRM</a:t>
            </a:r>
          </a:p>
          <a:p>
            <a:pPr lvl="1"/>
            <a:r>
              <a:rPr lang="fr-FR" dirty="0"/>
              <a:t>Faible spécificité avant le 6</a:t>
            </a:r>
            <a:r>
              <a:rPr lang="fr-FR" baseline="30000" dirty="0"/>
              <a:t>ème</a:t>
            </a:r>
            <a:r>
              <a:rPr lang="fr-FR" dirty="0"/>
              <a:t> mois post-opératoire</a:t>
            </a:r>
          </a:p>
          <a:p>
            <a:pPr lvl="1"/>
            <a:r>
              <a:rPr lang="fr-FR" dirty="0"/>
              <a:t>Plus-value diagnostique par rapport au scanner : pas d’étude comparative</a:t>
            </a:r>
          </a:p>
          <a:p>
            <a:pPr lvl="2"/>
            <a:endParaRPr lang="fr-FR" dirty="0"/>
          </a:p>
          <a:p>
            <a:endParaRPr lang="fr-FR" dirty="0"/>
          </a:p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0181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Autofit/>
          </a:bodyPr>
          <a:lstStyle/>
          <a:p>
            <a:r>
              <a:rPr lang="fr-FR" sz="3600" dirty="0"/>
              <a:t>Imagerie nucléaire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904656"/>
          </a:xfrm>
        </p:spPr>
        <p:txBody>
          <a:bodyPr>
            <a:normAutofit/>
          </a:bodyPr>
          <a:lstStyle/>
          <a:p>
            <a:r>
              <a:rPr lang="fr-FR" dirty="0"/>
              <a:t>18F-FDG-PET/CT </a:t>
            </a:r>
          </a:p>
          <a:p>
            <a:pPr lvl="1"/>
            <a:r>
              <a:rPr lang="fr-FR" dirty="0"/>
              <a:t>Sensibilité = 95%, spécificité = 80%</a:t>
            </a:r>
          </a:p>
          <a:p>
            <a:pPr lvl="1"/>
            <a:r>
              <a:rPr lang="fr-FR" dirty="0" err="1"/>
              <a:t>Hypermétabolisme</a:t>
            </a:r>
            <a:r>
              <a:rPr lang="fr-FR" dirty="0"/>
              <a:t> péri-prothétique </a:t>
            </a:r>
            <a:r>
              <a:rPr lang="fr-FR" b="1" dirty="0"/>
              <a:t>homogène et diffus non spécifique </a:t>
            </a:r>
            <a:r>
              <a:rPr lang="fr-FR" dirty="0"/>
              <a:t>(constant dans les 3 premiers mois et pouvant persister des années après la pose de la prothèse)</a:t>
            </a:r>
          </a:p>
          <a:p>
            <a:r>
              <a:rPr lang="fr-FR" dirty="0"/>
              <a:t>Scintigraphie aux leucocytes marqués au Technétium 99/SPECT-CT </a:t>
            </a:r>
          </a:p>
          <a:p>
            <a:pPr lvl="1"/>
            <a:r>
              <a:rPr lang="fr-FR" dirty="0"/>
              <a:t>Sensibilité = 99%, spécificité = 82%</a:t>
            </a:r>
          </a:p>
          <a:p>
            <a:pPr lvl="1"/>
            <a:r>
              <a:rPr lang="fr-FR" dirty="0"/>
              <a:t>Examen fonctionnel de référence</a:t>
            </a:r>
          </a:p>
          <a:p>
            <a:pPr lvl="1"/>
            <a:r>
              <a:rPr lang="fr-FR" dirty="0"/>
              <a:t>Moins sensible en cas d’infection chronique pauci-symptomatique et moins spécifique en période post opératoire </a:t>
            </a:r>
          </a:p>
        </p:txBody>
      </p:sp>
    </p:spTree>
    <p:extLst>
      <p:ext uri="{BB962C8B-B14F-4D97-AF65-F5344CB8AC3E}">
        <p14:creationId xmlns:p14="http://schemas.microsoft.com/office/powerpoint/2010/main" val="2379755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032448" cy="585120"/>
          </a:xfrm>
          <a:noFill/>
          <a:effectLst/>
        </p:spPr>
        <p:txBody>
          <a:bodyPr/>
          <a:lstStyle/>
          <a:p>
            <a:r>
              <a:rPr lang="fr-FR" sz="2800" dirty="0"/>
              <a:t>IPV supra-inguinale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555776" y="908720"/>
            <a:ext cx="3600400" cy="7200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Suspicion clinique et /ou biologique IPV supra-inguinale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998379" y="1772816"/>
            <a:ext cx="792088" cy="288032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TDM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627784" y="2204864"/>
            <a:ext cx="3528392" cy="1944216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fr-FR" sz="1100" dirty="0">
                <a:solidFill>
                  <a:srgbClr val="000000"/>
                </a:solidFill>
              </a:rPr>
              <a:t>Signe évocateurs d’IPV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Présence de gaz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Fistule </a:t>
            </a:r>
            <a:r>
              <a:rPr lang="fr-FR" sz="1100" dirty="0" err="1">
                <a:solidFill>
                  <a:srgbClr val="000000"/>
                </a:solidFill>
              </a:rPr>
              <a:t>prothéto</a:t>
            </a:r>
            <a:r>
              <a:rPr lang="fr-FR" sz="1100" dirty="0">
                <a:solidFill>
                  <a:srgbClr val="000000"/>
                </a:solidFill>
              </a:rPr>
              <a:t>-entérique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Infiltration </a:t>
            </a:r>
            <a:r>
              <a:rPr lang="fr-FR" sz="1100" dirty="0" err="1">
                <a:solidFill>
                  <a:srgbClr val="000000"/>
                </a:solidFill>
              </a:rPr>
              <a:t>periprothétique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Collection liquidienne </a:t>
            </a:r>
            <a:r>
              <a:rPr lang="fr-FR" sz="1100" dirty="0" err="1">
                <a:solidFill>
                  <a:srgbClr val="000000"/>
                </a:solidFill>
              </a:rPr>
              <a:t>periprothétique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Épaississement tissulaire </a:t>
            </a:r>
            <a:r>
              <a:rPr lang="fr-FR" sz="1100" dirty="0" err="1">
                <a:solidFill>
                  <a:srgbClr val="000000"/>
                </a:solidFill>
              </a:rPr>
              <a:t>endoprothétique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Pseudo-anévrisme anastomotique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Thrombose de prothèse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 err="1">
                <a:solidFill>
                  <a:srgbClr val="000000"/>
                </a:solidFill>
              </a:rPr>
              <a:t>Urétéro</a:t>
            </a:r>
            <a:r>
              <a:rPr lang="fr-FR" sz="1100" dirty="0">
                <a:solidFill>
                  <a:srgbClr val="000000"/>
                </a:solidFill>
              </a:rPr>
              <a:t> hydronéphrose</a:t>
            </a: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406091" y="4127814"/>
            <a:ext cx="864096" cy="36004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sp>
        <p:nvSpPr>
          <p:cNvPr id="12" name="Ellipse 11"/>
          <p:cNvSpPr/>
          <p:nvPr/>
        </p:nvSpPr>
        <p:spPr>
          <a:xfrm>
            <a:off x="6230627" y="4149080"/>
            <a:ext cx="864096" cy="288032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572000" y="4565362"/>
            <a:ext cx="1442603" cy="375806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</a:rPr>
              <a:t>SLM/SPECT-CT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7382755" y="4551652"/>
            <a:ext cx="1296144" cy="36004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rgbClr val="000000"/>
                </a:solidFill>
              </a:rPr>
              <a:t>TEP/TDM au 18F FDG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051838" y="4869160"/>
            <a:ext cx="1584176" cy="576064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Diagnostic IPV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067944" y="5013176"/>
            <a:ext cx="2431872" cy="504056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rgbClr val="000000"/>
                </a:solidFill>
              </a:rPr>
              <a:t>Signes évocateurs d’IPV: foyer </a:t>
            </a:r>
            <a:r>
              <a:rPr lang="fr-FR" sz="1100" dirty="0" err="1">
                <a:solidFill>
                  <a:srgbClr val="000000"/>
                </a:solidFill>
              </a:rPr>
              <a:t>hyperfixant</a:t>
            </a:r>
            <a:r>
              <a:rPr lang="fr-FR" sz="1100" dirty="0">
                <a:solidFill>
                  <a:srgbClr val="000000"/>
                </a:solidFill>
              </a:rPr>
              <a:t> sur trajet de fistule 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6734683" y="5085184"/>
            <a:ext cx="2304256" cy="432048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rgbClr val="000000"/>
                </a:solidFill>
              </a:rPr>
              <a:t>Signes évocateur d’IPV: foyer </a:t>
            </a:r>
            <a:r>
              <a:rPr lang="fr-FR" sz="1100" dirty="0" err="1">
                <a:solidFill>
                  <a:srgbClr val="000000"/>
                </a:solidFill>
              </a:rPr>
              <a:t>hypermétabolique</a:t>
            </a:r>
            <a:r>
              <a:rPr lang="fr-FR" sz="1100" dirty="0">
                <a:solidFill>
                  <a:srgbClr val="000000"/>
                </a:solidFill>
              </a:rPr>
              <a:t> intense</a:t>
            </a:r>
          </a:p>
        </p:txBody>
      </p:sp>
      <p:sp>
        <p:nvSpPr>
          <p:cNvPr id="18" name="Ellipse 17"/>
          <p:cNvSpPr/>
          <p:nvPr/>
        </p:nvSpPr>
        <p:spPr>
          <a:xfrm>
            <a:off x="5248627" y="5797054"/>
            <a:ext cx="864096" cy="317508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sp>
        <p:nvSpPr>
          <p:cNvPr id="20" name="Ellipse 19"/>
          <p:cNvSpPr/>
          <p:nvPr/>
        </p:nvSpPr>
        <p:spPr>
          <a:xfrm>
            <a:off x="7094723" y="5805264"/>
            <a:ext cx="864096" cy="288032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6508967" y="6237312"/>
            <a:ext cx="2088232" cy="216024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IRM ou surveillance</a:t>
            </a:r>
          </a:p>
        </p:txBody>
      </p:sp>
      <p:cxnSp>
        <p:nvCxnSpPr>
          <p:cNvPr id="23" name="Connecteur droit avec flèche 22"/>
          <p:cNvCxnSpPr>
            <a:stCxn id="4" idx="2"/>
            <a:endCxn id="9" idx="0"/>
          </p:cNvCxnSpPr>
          <p:nvPr/>
        </p:nvCxnSpPr>
        <p:spPr>
          <a:xfrm>
            <a:off x="4355976" y="1628800"/>
            <a:ext cx="38447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9" idx="2"/>
            <a:endCxn id="10" idx="0"/>
          </p:cNvCxnSpPr>
          <p:nvPr/>
        </p:nvCxnSpPr>
        <p:spPr>
          <a:xfrm flipH="1">
            <a:off x="4391980" y="2060848"/>
            <a:ext cx="2443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endCxn id="12" idx="2"/>
          </p:cNvCxnSpPr>
          <p:nvPr/>
        </p:nvCxnSpPr>
        <p:spPr>
          <a:xfrm>
            <a:off x="4430427" y="4293096"/>
            <a:ext cx="180020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11" idx="6"/>
          </p:cNvCxnSpPr>
          <p:nvPr/>
        </p:nvCxnSpPr>
        <p:spPr>
          <a:xfrm flipH="1">
            <a:off x="2270187" y="4293096"/>
            <a:ext cx="2160240" cy="1473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4427984" y="4149080"/>
            <a:ext cx="14736" cy="14401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11" idx="4"/>
            <a:endCxn id="15" idx="0"/>
          </p:cNvCxnSpPr>
          <p:nvPr/>
        </p:nvCxnSpPr>
        <p:spPr>
          <a:xfrm>
            <a:off x="1838139" y="4487854"/>
            <a:ext cx="5787" cy="38130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endCxn id="14" idx="1"/>
          </p:cNvCxnSpPr>
          <p:nvPr/>
        </p:nvCxnSpPr>
        <p:spPr>
          <a:xfrm>
            <a:off x="6662675" y="4725144"/>
            <a:ext cx="720080" cy="652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6662675" y="4365104"/>
            <a:ext cx="0" cy="36004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flipH="1">
            <a:off x="6014603" y="4725144"/>
            <a:ext cx="64807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13" idx="2"/>
            <a:endCxn id="16" idx="0"/>
          </p:cNvCxnSpPr>
          <p:nvPr/>
        </p:nvCxnSpPr>
        <p:spPr>
          <a:xfrm flipH="1">
            <a:off x="5283880" y="4941168"/>
            <a:ext cx="9422" cy="7200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8100392" y="4941168"/>
            <a:ext cx="0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>
            <a:stCxn id="16" idx="2"/>
          </p:cNvCxnSpPr>
          <p:nvPr/>
        </p:nvCxnSpPr>
        <p:spPr>
          <a:xfrm>
            <a:off x="5283880" y="5517232"/>
            <a:ext cx="82652" cy="14401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5364088" y="5661248"/>
            <a:ext cx="266429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stCxn id="17" idx="2"/>
          </p:cNvCxnSpPr>
          <p:nvPr/>
        </p:nvCxnSpPr>
        <p:spPr>
          <a:xfrm>
            <a:off x="7886811" y="5517232"/>
            <a:ext cx="144016" cy="144016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806691" y="5661248"/>
            <a:ext cx="0" cy="28803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endCxn id="18" idx="6"/>
          </p:cNvCxnSpPr>
          <p:nvPr/>
        </p:nvCxnSpPr>
        <p:spPr>
          <a:xfrm flipH="1">
            <a:off x="6112723" y="5949280"/>
            <a:ext cx="693968" cy="652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endCxn id="20" idx="2"/>
          </p:cNvCxnSpPr>
          <p:nvPr/>
        </p:nvCxnSpPr>
        <p:spPr>
          <a:xfrm>
            <a:off x="6806691" y="5949280"/>
            <a:ext cx="28803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stCxn id="20" idx="4"/>
            <a:endCxn id="21" idx="0"/>
          </p:cNvCxnSpPr>
          <p:nvPr/>
        </p:nvCxnSpPr>
        <p:spPr>
          <a:xfrm>
            <a:off x="7526771" y="6093296"/>
            <a:ext cx="26312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18" idx="2"/>
          </p:cNvCxnSpPr>
          <p:nvPr/>
        </p:nvCxnSpPr>
        <p:spPr>
          <a:xfrm flipH="1" flipV="1">
            <a:off x="1838139" y="5949280"/>
            <a:ext cx="3410488" cy="652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>
            <a:endCxn id="15" idx="2"/>
          </p:cNvCxnSpPr>
          <p:nvPr/>
        </p:nvCxnSpPr>
        <p:spPr>
          <a:xfrm flipV="1">
            <a:off x="1838139" y="5445224"/>
            <a:ext cx="5787" cy="50405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275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8056" y="0"/>
            <a:ext cx="4096000" cy="585120"/>
          </a:xfrm>
          <a:noFill/>
          <a:effectLst/>
        </p:spPr>
        <p:txBody>
          <a:bodyPr/>
          <a:lstStyle/>
          <a:p>
            <a:r>
              <a:rPr lang="fr-FR" sz="2800" dirty="0"/>
              <a:t>IPV infra</a:t>
            </a:r>
            <a:r>
              <a:rPr lang="fr-FR" sz="2800"/>
              <a:t>-inguinale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987824" y="692696"/>
            <a:ext cx="2805869" cy="7200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Suspicion clinique et /ou biologique IPV infra-inguinale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563888" y="1628800"/>
            <a:ext cx="1800199" cy="288032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Echographie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771800" y="2132856"/>
            <a:ext cx="3331192" cy="1008112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0" dirty="0">
              <a:solidFill>
                <a:srgbClr val="000000"/>
              </a:solidFill>
            </a:endParaRPr>
          </a:p>
          <a:p>
            <a:pPr algn="ctr">
              <a:spcAft>
                <a:spcPts val="600"/>
              </a:spcAft>
            </a:pPr>
            <a:endParaRPr lang="fr-FR" sz="1100" dirty="0">
              <a:solidFill>
                <a:srgbClr val="000000"/>
              </a:solidFill>
            </a:endParaRPr>
          </a:p>
          <a:p>
            <a:pPr algn="ctr">
              <a:spcAft>
                <a:spcPts val="600"/>
              </a:spcAft>
            </a:pPr>
            <a:endParaRPr lang="fr-FR" sz="1100" dirty="0">
              <a:solidFill>
                <a:srgbClr val="00000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fr-FR" sz="1100" dirty="0">
                <a:solidFill>
                  <a:srgbClr val="000000"/>
                </a:solidFill>
              </a:rPr>
              <a:t>Signe évocateurs d’IPV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Collection liquidienne </a:t>
            </a:r>
            <a:r>
              <a:rPr lang="fr-FR" sz="1100" dirty="0" err="1">
                <a:solidFill>
                  <a:srgbClr val="000000"/>
                </a:solidFill>
              </a:rPr>
              <a:t>periprothétique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Épaississement tissulaire </a:t>
            </a:r>
            <a:r>
              <a:rPr lang="fr-FR" sz="1100" dirty="0" err="1">
                <a:solidFill>
                  <a:srgbClr val="000000"/>
                </a:solidFill>
              </a:rPr>
              <a:t>endoprothétique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Pseudo-</a:t>
            </a:r>
            <a:r>
              <a:rPr lang="fr-FR" sz="1100">
                <a:solidFill>
                  <a:srgbClr val="000000"/>
                </a:solidFill>
              </a:rPr>
              <a:t>anévrisme anastomotique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Thrombose de prothèse</a:t>
            </a: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fr-FR" sz="1050" dirty="0">
              <a:solidFill>
                <a:srgbClr val="000000"/>
              </a:solidFill>
            </a:endParaRPr>
          </a:p>
          <a:p>
            <a:pPr algn="ctr"/>
            <a:endParaRPr lang="fr-FR" sz="1050" dirty="0">
              <a:solidFill>
                <a:srgbClr val="0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331640" y="3284984"/>
            <a:ext cx="864096" cy="36004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sp>
        <p:nvSpPr>
          <p:cNvPr id="12" name="Ellipse 11"/>
          <p:cNvSpPr/>
          <p:nvPr/>
        </p:nvSpPr>
        <p:spPr>
          <a:xfrm>
            <a:off x="6300192" y="3284984"/>
            <a:ext cx="864096" cy="288032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012160" y="3861048"/>
            <a:ext cx="1442603" cy="375806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TDM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971600" y="4509120"/>
            <a:ext cx="1584176" cy="576064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Diagnostic IPV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020448" y="4509120"/>
            <a:ext cx="3367976" cy="1008112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fr-FR" sz="1100" dirty="0">
                <a:solidFill>
                  <a:srgbClr val="000000"/>
                </a:solidFill>
              </a:rPr>
              <a:t>Signes évocateurs d’IPV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Infiltration ou collection </a:t>
            </a:r>
            <a:r>
              <a:rPr lang="fr-FR" sz="1100" dirty="0" err="1">
                <a:solidFill>
                  <a:srgbClr val="000000"/>
                </a:solidFill>
              </a:rPr>
              <a:t>périprothétique</a:t>
            </a:r>
            <a:endParaRPr lang="fr-FR" sz="11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Bulles d’air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Pseudo-anévrysme</a:t>
            </a:r>
          </a:p>
          <a:p>
            <a:pPr marL="171450" indent="-171450">
              <a:buFont typeface="Arial"/>
              <a:buChar char="•"/>
            </a:pPr>
            <a:r>
              <a:rPr lang="fr-FR" sz="1100" dirty="0">
                <a:solidFill>
                  <a:srgbClr val="000000"/>
                </a:solidFill>
              </a:rPr>
              <a:t>Thrombose</a:t>
            </a:r>
          </a:p>
        </p:txBody>
      </p:sp>
      <p:sp>
        <p:nvSpPr>
          <p:cNvPr id="18" name="Ellipse 17"/>
          <p:cNvSpPr/>
          <p:nvPr/>
        </p:nvSpPr>
        <p:spPr>
          <a:xfrm>
            <a:off x="2987824" y="5949280"/>
            <a:ext cx="864096" cy="317508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sp>
        <p:nvSpPr>
          <p:cNvPr id="20" name="Ellipse 19"/>
          <p:cNvSpPr/>
          <p:nvPr/>
        </p:nvSpPr>
        <p:spPr>
          <a:xfrm>
            <a:off x="6876256" y="5589240"/>
            <a:ext cx="864096" cy="288032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6084168" y="6165304"/>
            <a:ext cx="2513031" cy="620688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0000"/>
                </a:solidFill>
              </a:rPr>
              <a:t>Discuter SLM/SPECT-CT</a:t>
            </a:r>
          </a:p>
          <a:p>
            <a:pPr algn="ctr"/>
            <a:r>
              <a:rPr lang="fr-FR" sz="1400" dirty="0">
                <a:solidFill>
                  <a:srgbClr val="000000"/>
                </a:solidFill>
              </a:rPr>
              <a:t>ou TEP/TDM au 18F FDG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4427984" y="3429000"/>
            <a:ext cx="180020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H="1">
            <a:off x="2267744" y="3429000"/>
            <a:ext cx="2160240" cy="1473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4427984" y="3140968"/>
            <a:ext cx="0" cy="288032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11" idx="4"/>
          </p:cNvCxnSpPr>
          <p:nvPr/>
        </p:nvCxnSpPr>
        <p:spPr>
          <a:xfrm>
            <a:off x="1763688" y="3645024"/>
            <a:ext cx="0" cy="86409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12" idx="4"/>
          </p:cNvCxnSpPr>
          <p:nvPr/>
        </p:nvCxnSpPr>
        <p:spPr>
          <a:xfrm>
            <a:off x="6732240" y="3573016"/>
            <a:ext cx="0" cy="28803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012160" y="5517232"/>
            <a:ext cx="0" cy="21602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3851920" y="5733256"/>
            <a:ext cx="2134128" cy="36004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endCxn id="20" idx="2"/>
          </p:cNvCxnSpPr>
          <p:nvPr/>
        </p:nvCxnSpPr>
        <p:spPr>
          <a:xfrm>
            <a:off x="6012160" y="5733256"/>
            <a:ext cx="86409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18" idx="2"/>
          </p:cNvCxnSpPr>
          <p:nvPr/>
        </p:nvCxnSpPr>
        <p:spPr>
          <a:xfrm flipH="1" flipV="1">
            <a:off x="1763688" y="6093296"/>
            <a:ext cx="1224136" cy="1473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/>
          <p:nvPr/>
        </p:nvCxnSpPr>
        <p:spPr>
          <a:xfrm flipV="1">
            <a:off x="1763688" y="5085184"/>
            <a:ext cx="5787" cy="100811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>
            <a:off x="4427984" y="1412776"/>
            <a:ext cx="0" cy="21602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>
            <a:off x="4427984" y="1916832"/>
            <a:ext cx="0" cy="21602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>
            <a:off x="6732240" y="4221088"/>
            <a:ext cx="0" cy="28803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/>
          <p:nvPr/>
        </p:nvCxnSpPr>
        <p:spPr>
          <a:xfrm>
            <a:off x="7308304" y="5877272"/>
            <a:ext cx="0" cy="28803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130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re 1"/>
          <p:cNvSpPr>
            <a:spLocks noGrp="1"/>
          </p:cNvSpPr>
          <p:nvPr>
            <p:ph type="ctrTitle"/>
          </p:nvPr>
        </p:nvSpPr>
        <p:spPr>
          <a:xfrm>
            <a:off x="1331640" y="2492896"/>
            <a:ext cx="6480720" cy="1297214"/>
          </a:xfrm>
        </p:spPr>
        <p:txBody>
          <a:bodyPr/>
          <a:lstStyle/>
          <a:p>
            <a:r>
              <a:rPr lang="fr-FR" altLang="fr-FR" sz="3600" dirty="0"/>
              <a:t>Antibiothérapie des infections de prothèses vasculaires (IPV)</a:t>
            </a:r>
          </a:p>
        </p:txBody>
      </p:sp>
      <p:sp>
        <p:nvSpPr>
          <p:cNvPr id="15155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229350"/>
            <a:ext cx="6394450" cy="457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88" indent="-228572" defTabSz="449208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32" indent="-228572" defTabSz="449208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76" indent="-228572" defTabSz="449208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719" indent="-228572" defTabSz="449208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449208" rtl="0" eaLnBrk="1" fontAlgn="base" latinLnBrk="0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Tx/>
              <a:buSzPct val="110000"/>
              <a:buFontTx/>
              <a:buNone/>
              <a:tabLst>
                <a:tab pos="723810" algn="l"/>
                <a:tab pos="1447620" algn="l"/>
                <a:tab pos="2171431" algn="l"/>
                <a:tab pos="2895242" algn="l"/>
                <a:tab pos="3619052" algn="l"/>
                <a:tab pos="4342862" algn="l"/>
              </a:tabLst>
              <a:defRPr/>
            </a:pPr>
            <a:r>
              <a:rPr kumimoji="0" lang="fr-FR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C</a:t>
            </a:r>
            <a:r>
              <a:rPr kumimoji="0" lang="fr-FR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omité</a:t>
            </a:r>
            <a:r>
              <a:rPr kumimoji="0" lang="fr-FR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des référentiels de la SPILF</a:t>
            </a: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ws Gothic MT" charset="0"/>
              <a:ea typeface="ＭＳ Ｐゴシック" pitchFamily="34" charset="-128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352F791-0A70-4DD1-8C6B-E465BA608374}"/>
              </a:ext>
            </a:extLst>
          </p:cNvPr>
          <p:cNvSpPr txBox="1"/>
          <p:nvPr/>
        </p:nvSpPr>
        <p:spPr>
          <a:xfrm>
            <a:off x="935596" y="494116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Mise au point réalisée par le comité des référentiels de la SPILF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le 22 mai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itre 1"/>
          <p:cNvSpPr>
            <a:spLocks noGrp="1"/>
          </p:cNvSpPr>
          <p:nvPr>
            <p:ph type="title"/>
          </p:nvPr>
        </p:nvSpPr>
        <p:spPr>
          <a:xfrm>
            <a:off x="468314" y="17463"/>
            <a:ext cx="8040687" cy="1107281"/>
          </a:xfrm>
        </p:spPr>
        <p:txBody>
          <a:bodyPr/>
          <a:lstStyle/>
          <a:p>
            <a:r>
              <a:rPr lang="fr-FR" altLang="fr-FR" sz="3600" dirty="0"/>
              <a:t>Références</a:t>
            </a:r>
          </a:p>
        </p:txBody>
      </p:sp>
      <p:sp>
        <p:nvSpPr>
          <p:cNvPr id="152578" name="Espace réservé du contenu 2"/>
          <p:cNvSpPr>
            <a:spLocks noGrp="1"/>
          </p:cNvSpPr>
          <p:nvPr>
            <p:ph idx="1"/>
          </p:nvPr>
        </p:nvSpPr>
        <p:spPr>
          <a:xfrm>
            <a:off x="251520" y="1596603"/>
            <a:ext cx="8640959" cy="4784725"/>
          </a:xfrm>
        </p:spPr>
        <p:txBody>
          <a:bodyPr>
            <a:noAutofit/>
          </a:bodyPr>
          <a:lstStyle/>
          <a:p>
            <a:pPr lvl="1">
              <a:spcAft>
                <a:spcPts val="1800"/>
              </a:spcAft>
            </a:pPr>
            <a:r>
              <a:rPr lang="fr-FR" sz="2000" dirty="0"/>
              <a:t>M. </a:t>
            </a:r>
            <a:r>
              <a:rPr lang="fr-FR" sz="2000" dirty="0" err="1"/>
              <a:t>Revest</a:t>
            </a:r>
            <a:r>
              <a:rPr lang="fr-FR" sz="2000" dirty="0"/>
              <a:t>, F. </a:t>
            </a:r>
            <a:r>
              <a:rPr lang="fr-FR" sz="2000" dirty="0" err="1"/>
              <a:t>Camou</a:t>
            </a:r>
            <a:r>
              <a:rPr lang="fr-FR" sz="2000" dirty="0"/>
              <a:t>, E. </a:t>
            </a:r>
            <a:r>
              <a:rPr lang="fr-FR" sz="2000" dirty="0" err="1"/>
              <a:t>Senneville</a:t>
            </a:r>
            <a:r>
              <a:rPr lang="fr-FR" sz="2000" dirty="0"/>
              <a:t>, J. </a:t>
            </a:r>
            <a:r>
              <a:rPr lang="fr-FR" sz="2000" dirty="0" err="1"/>
              <a:t>Caillon</a:t>
            </a:r>
            <a:r>
              <a:rPr lang="fr-FR" sz="2000" dirty="0"/>
              <a:t>, Frédéric Laurent, Brigitte Calvet, P. </a:t>
            </a:r>
            <a:r>
              <a:rPr lang="fr-FR" sz="2000" dirty="0" err="1"/>
              <a:t>Feugier</a:t>
            </a:r>
            <a:r>
              <a:rPr lang="fr-FR" sz="2000" dirty="0"/>
              <a:t>, M. </a:t>
            </a:r>
            <a:r>
              <a:rPr lang="fr-FR" sz="2000" dirty="0" err="1"/>
              <a:t>Batt</a:t>
            </a:r>
            <a:r>
              <a:rPr lang="fr-FR" sz="2000" dirty="0"/>
              <a:t>, C </a:t>
            </a:r>
            <a:r>
              <a:rPr lang="fr-FR" sz="2000" dirty="0" err="1"/>
              <a:t>Chidiac</a:t>
            </a:r>
            <a:r>
              <a:rPr lang="fr-FR" sz="2000" dirty="0"/>
              <a:t>, pour le Groupe de Réflexion sur les Infections de Prothèses vasculaires (GRIP). </a:t>
            </a:r>
            <a:r>
              <a:rPr lang="en-US" sz="2000" dirty="0">
                <a:solidFill>
                  <a:schemeClr val="tx1"/>
                </a:solidFill>
                <a:latin typeface="News Gothic MT"/>
                <a:cs typeface="News Gothic MT"/>
              </a:rPr>
              <a:t>Medical treatment of prosthetic vascular graft infections: Review of the literature and proposals of a Working Group. </a:t>
            </a:r>
            <a:r>
              <a:rPr lang="fr-FR" sz="2000" dirty="0" err="1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Intern</a:t>
            </a:r>
            <a:r>
              <a:rPr lang="fr-FR" sz="2000" dirty="0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 J </a:t>
            </a:r>
            <a:r>
              <a:rPr lang="fr-FR" sz="2000" dirty="0" err="1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Antimicrob</a:t>
            </a:r>
            <a:r>
              <a:rPr lang="fr-FR" sz="2000" dirty="0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 Agents 2015 ; 46 : 254-265</a:t>
            </a:r>
          </a:p>
          <a:p>
            <a:pPr lvl="1">
              <a:spcAft>
                <a:spcPts val="1800"/>
              </a:spcAft>
            </a:pPr>
            <a:r>
              <a:rPr lang="fr-FR" sz="2000" dirty="0">
                <a:solidFill>
                  <a:srgbClr val="000000"/>
                </a:solidFill>
              </a:rPr>
              <a:t>Wilson WR, </a:t>
            </a:r>
            <a:r>
              <a:rPr lang="fr-FR" sz="2000" dirty="0" err="1">
                <a:solidFill>
                  <a:srgbClr val="000000"/>
                </a:solidFill>
              </a:rPr>
              <a:t>Bower</a:t>
            </a:r>
            <a:r>
              <a:rPr lang="fr-FR" sz="2000" dirty="0">
                <a:solidFill>
                  <a:srgbClr val="000000"/>
                </a:solidFill>
              </a:rPr>
              <a:t> TC, </a:t>
            </a:r>
            <a:r>
              <a:rPr lang="fr-FR" sz="2000" dirty="0" err="1">
                <a:solidFill>
                  <a:srgbClr val="000000"/>
                </a:solidFill>
              </a:rPr>
              <a:t>Creager</a:t>
            </a:r>
            <a:r>
              <a:rPr lang="fr-FR" sz="2000" dirty="0">
                <a:solidFill>
                  <a:srgbClr val="000000"/>
                </a:solidFill>
              </a:rPr>
              <a:t> MA, Amin-</a:t>
            </a:r>
            <a:r>
              <a:rPr lang="fr-FR" sz="2000" dirty="0" err="1">
                <a:solidFill>
                  <a:srgbClr val="000000"/>
                </a:solidFill>
              </a:rPr>
              <a:t>Hanjani</a:t>
            </a:r>
            <a:r>
              <a:rPr lang="fr-FR" sz="2000" dirty="0">
                <a:solidFill>
                  <a:srgbClr val="000000"/>
                </a:solidFill>
              </a:rPr>
              <a:t> S, </a:t>
            </a:r>
            <a:r>
              <a:rPr lang="fr-FR" sz="2000" dirty="0" err="1">
                <a:solidFill>
                  <a:srgbClr val="000000"/>
                </a:solidFill>
              </a:rPr>
              <a:t>O'Gara</a:t>
            </a:r>
            <a:r>
              <a:rPr lang="fr-FR" sz="2000" dirty="0">
                <a:solidFill>
                  <a:srgbClr val="000000"/>
                </a:solidFill>
              </a:rPr>
              <a:t> PT, </a:t>
            </a:r>
            <a:r>
              <a:rPr lang="fr-FR" sz="2000" dirty="0" err="1">
                <a:solidFill>
                  <a:srgbClr val="000000"/>
                </a:solidFill>
              </a:rPr>
              <a:t>Lockhart</a:t>
            </a:r>
            <a:r>
              <a:rPr lang="fr-FR" sz="2000" dirty="0">
                <a:solidFill>
                  <a:srgbClr val="000000"/>
                </a:solidFill>
              </a:rPr>
              <a:t> PB et al. </a:t>
            </a:r>
            <a:r>
              <a:rPr lang="fr-FR" sz="2000" dirty="0" err="1">
                <a:solidFill>
                  <a:srgbClr val="000000"/>
                </a:solidFill>
              </a:rPr>
              <a:t>Vascular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Graft</a:t>
            </a:r>
            <a:r>
              <a:rPr lang="fr-FR" sz="2000" dirty="0">
                <a:solidFill>
                  <a:srgbClr val="000000"/>
                </a:solidFill>
              </a:rPr>
              <a:t> Infections, </a:t>
            </a:r>
            <a:r>
              <a:rPr lang="fr-FR" sz="2000" dirty="0" err="1">
                <a:solidFill>
                  <a:srgbClr val="000000"/>
                </a:solidFill>
              </a:rPr>
              <a:t>Mycotic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Aneurysms</a:t>
            </a:r>
            <a:r>
              <a:rPr lang="fr-FR" sz="2000" dirty="0">
                <a:solidFill>
                  <a:srgbClr val="000000"/>
                </a:solidFill>
              </a:rPr>
              <a:t>, and </a:t>
            </a:r>
            <a:r>
              <a:rPr lang="fr-FR" sz="2000" dirty="0" err="1">
                <a:solidFill>
                  <a:srgbClr val="000000"/>
                </a:solidFill>
              </a:rPr>
              <a:t>Endovascular</a:t>
            </a:r>
            <a:r>
              <a:rPr lang="fr-FR" sz="2000" dirty="0">
                <a:solidFill>
                  <a:srgbClr val="000000"/>
                </a:solidFill>
              </a:rPr>
              <a:t> Infections: A </a:t>
            </a:r>
            <a:r>
              <a:rPr lang="fr-FR" sz="2000" dirty="0" err="1">
                <a:solidFill>
                  <a:srgbClr val="000000"/>
                </a:solidFill>
              </a:rPr>
              <a:t>Scientific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Statement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From</a:t>
            </a:r>
            <a:r>
              <a:rPr lang="fr-FR" sz="2000" dirty="0">
                <a:solidFill>
                  <a:srgbClr val="000000"/>
                </a:solidFill>
              </a:rPr>
              <a:t> the American </a:t>
            </a:r>
            <a:r>
              <a:rPr lang="fr-FR" sz="2000" dirty="0" err="1">
                <a:solidFill>
                  <a:srgbClr val="000000"/>
                </a:solidFill>
              </a:rPr>
              <a:t>Heart</a:t>
            </a:r>
            <a:r>
              <a:rPr lang="fr-FR" sz="2000" dirty="0">
                <a:solidFill>
                  <a:srgbClr val="000000"/>
                </a:solidFill>
              </a:rPr>
              <a:t> Association</a:t>
            </a:r>
            <a:r>
              <a:rPr lang="fr-FR" sz="2000" b="1" dirty="0"/>
              <a:t>.</a:t>
            </a:r>
            <a:r>
              <a:rPr lang="en-US" sz="2000" dirty="0"/>
              <a:t> Circulation 2016 ;15;134 : e412-e460</a:t>
            </a:r>
            <a:endParaRPr lang="fr-FR" sz="2000" b="1" dirty="0"/>
          </a:p>
          <a:p>
            <a:pPr lvl="1">
              <a:spcAft>
                <a:spcPts val="1800"/>
              </a:spcAft>
            </a:pPr>
            <a:endParaRPr lang="fr-FR" dirty="0">
              <a:solidFill>
                <a:srgbClr val="000000"/>
              </a:solidFill>
              <a:latin typeface="News Gothic MT"/>
              <a:ea typeface="ＭＳ Ｐゴシック"/>
              <a:cs typeface="News Gothic MT"/>
              <a:sym typeface="Helvetica Light"/>
            </a:endParaRPr>
          </a:p>
          <a:p>
            <a:pPr lvl="1">
              <a:spcAft>
                <a:spcPts val="1800"/>
              </a:spcAft>
            </a:pPr>
            <a:endParaRPr lang="fr-FR" altLang="fr-FR" dirty="0">
              <a:solidFill>
                <a:srgbClr val="000000"/>
              </a:solidFill>
            </a:endParaRPr>
          </a:p>
          <a:p>
            <a:pPr>
              <a:buFont typeface="Times New Roman" pitchFamily="18" charset="0"/>
              <a:buNone/>
            </a:pP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15257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700338" cy="457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4920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 par la  SPILF</a:t>
            </a:r>
          </a:p>
        </p:txBody>
      </p:sp>
      <p:pic>
        <p:nvPicPr>
          <p:cNvPr id="152580" name="Image 3" descr="Capture d’écran 2017-05-17 à 15.15.06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984" r="44398" b="-3255"/>
          <a:stretch/>
        </p:blipFill>
        <p:spPr bwMode="auto">
          <a:xfrm>
            <a:off x="7442201" y="0"/>
            <a:ext cx="946224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7288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04856" cy="864096"/>
          </a:xfrm>
        </p:spPr>
        <p:txBody>
          <a:bodyPr/>
          <a:lstStyle/>
          <a:p>
            <a:pPr lvl="1" algn="ctr"/>
            <a:br>
              <a:rPr lang="fr-FR" sz="40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40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Généralités </a:t>
            </a:r>
            <a:r>
              <a:rPr lang="fr-FR" sz="3600" dirty="0"/>
              <a:t>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430844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Prise en charge par une équipe multidisciplinaire</a:t>
            </a:r>
          </a:p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Indications chirurgicales selon la classification de Samson</a:t>
            </a:r>
          </a:p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Faible niveau de preuve en l’absence d’essai randomisé contrôlé</a:t>
            </a:r>
          </a:p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Antibiothérapie extrapolée de la prise en charge des endocardites sur valves prothétiques et des infections </a:t>
            </a:r>
            <a:r>
              <a:rPr lang="fr-FR" dirty="0" err="1"/>
              <a:t>osteo</a:t>
            </a:r>
            <a:r>
              <a:rPr lang="fr-FR" dirty="0"/>
              <a:t>-articulaires sur matériel</a:t>
            </a:r>
          </a:p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Ne pas débuter d’antibiothérapie en l’absence de sepsis ou de documentation fiable</a:t>
            </a:r>
          </a:p>
          <a:p>
            <a:pPr>
              <a:buClr>
                <a:srgbClr val="28678D"/>
              </a:buClr>
              <a:buFont typeface="Wingdings 2" charset="2"/>
              <a:buChar char=""/>
            </a:pPr>
            <a:r>
              <a:rPr lang="fr-FR" dirty="0"/>
              <a:t>Réaliser au minimum 2 paires d’hémocultures avant le début de l’antibiothérapie</a:t>
            </a:r>
          </a:p>
          <a:p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lvl="1"/>
            <a:endParaRPr lang="fr-FR" dirty="0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244E7739-F9FB-41B5-8D84-A3DA042973BC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443361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3C9F003-966A-4250-9D68-652955F8B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4581" y="-56334"/>
            <a:ext cx="6186892" cy="717304"/>
          </a:xfrm>
        </p:spPr>
        <p:txBody>
          <a:bodyPr/>
          <a:lstStyle/>
          <a:p>
            <a:r>
              <a:rPr lang="fr-FR" sz="3600" dirty="0"/>
              <a:t>Antibiothérapie des IPV</a:t>
            </a:r>
          </a:p>
        </p:txBody>
      </p:sp>
      <p:sp>
        <p:nvSpPr>
          <p:cNvPr id="6" name="Rectangle à coins arrondis 7">
            <a:extLst>
              <a:ext uri="{FF2B5EF4-FFF2-40B4-BE49-F238E27FC236}">
                <a16:creationId xmlns:a16="http://schemas.microsoft.com/office/drawing/2014/main" id="{A8F98BB8-AE6D-44D5-9620-0D19419DE194}"/>
              </a:ext>
            </a:extLst>
          </p:cNvPr>
          <p:cNvSpPr/>
          <p:nvPr/>
        </p:nvSpPr>
        <p:spPr>
          <a:xfrm>
            <a:off x="6372200" y="2996952"/>
            <a:ext cx="2420156" cy="517336"/>
          </a:xfrm>
          <a:prstGeom prst="round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probabiliste en per opératoire</a:t>
            </a:r>
          </a:p>
        </p:txBody>
      </p:sp>
      <p:sp>
        <p:nvSpPr>
          <p:cNvPr id="7" name="Rectangle à coins arrondis 8">
            <a:extLst>
              <a:ext uri="{FF2B5EF4-FFF2-40B4-BE49-F238E27FC236}">
                <a16:creationId xmlns:a16="http://schemas.microsoft.com/office/drawing/2014/main" id="{473DE42F-9647-48D2-A16E-B10BCBCD5390}"/>
              </a:ext>
            </a:extLst>
          </p:cNvPr>
          <p:cNvSpPr/>
          <p:nvPr/>
        </p:nvSpPr>
        <p:spPr>
          <a:xfrm>
            <a:off x="4644008" y="1772816"/>
            <a:ext cx="2232247" cy="52955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documenté en pré opératoire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C051727-F4A8-44D3-B2B6-AFE4813DD820}"/>
              </a:ext>
            </a:extLst>
          </p:cNvPr>
          <p:cNvSpPr txBox="1"/>
          <p:nvPr/>
        </p:nvSpPr>
        <p:spPr>
          <a:xfrm>
            <a:off x="5004048" y="836712"/>
            <a:ext cx="576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non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CA36D5F-195D-4851-98CA-CB4CA0E1E97F}"/>
              </a:ext>
            </a:extLst>
          </p:cNvPr>
          <p:cNvCxnSpPr>
            <a:cxnSpLocks/>
            <a:stCxn id="18" idx="6"/>
            <a:endCxn id="6" idx="1"/>
          </p:cNvCxnSpPr>
          <p:nvPr/>
        </p:nvCxnSpPr>
        <p:spPr>
          <a:xfrm flipV="1">
            <a:off x="2915816" y="3255620"/>
            <a:ext cx="3456384" cy="232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24">
            <a:extLst>
              <a:ext uri="{FF2B5EF4-FFF2-40B4-BE49-F238E27FC236}">
                <a16:creationId xmlns:a16="http://schemas.microsoft.com/office/drawing/2014/main" id="{0664CB3D-9528-474C-BE6D-EA271F1FD5D3}"/>
              </a:ext>
            </a:extLst>
          </p:cNvPr>
          <p:cNvSpPr/>
          <p:nvPr/>
        </p:nvSpPr>
        <p:spPr>
          <a:xfrm>
            <a:off x="3203848" y="3717032"/>
            <a:ext cx="5187090" cy="552431"/>
          </a:xfrm>
          <a:prstGeom prst="roundRect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IV adaptée selon les résultats des prélèvements per opératoires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5C22E82-B84E-469B-8F89-FDD6F0B2688F}"/>
              </a:ext>
            </a:extLst>
          </p:cNvPr>
          <p:cNvSpPr txBox="1"/>
          <p:nvPr/>
        </p:nvSpPr>
        <p:spPr>
          <a:xfrm>
            <a:off x="6084168" y="1412776"/>
            <a:ext cx="586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oui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BB77B95-F816-4563-9CBF-54BD08F2B6E9}"/>
              </a:ext>
            </a:extLst>
          </p:cNvPr>
          <p:cNvSpPr txBox="1"/>
          <p:nvPr/>
        </p:nvSpPr>
        <p:spPr>
          <a:xfrm>
            <a:off x="7524328" y="1916832"/>
            <a:ext cx="547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non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14EA0DC-BB97-4D4F-B761-5659877FF683}"/>
              </a:ext>
            </a:extLst>
          </p:cNvPr>
          <p:cNvCxnSpPr>
            <a:cxnSpLocks/>
          </p:cNvCxnSpPr>
          <p:nvPr/>
        </p:nvCxnSpPr>
        <p:spPr>
          <a:xfrm>
            <a:off x="8820472" y="3284984"/>
            <a:ext cx="32352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>
            <a:extLst>
              <a:ext uri="{FF2B5EF4-FFF2-40B4-BE49-F238E27FC236}">
                <a16:creationId xmlns:a16="http://schemas.microsoft.com/office/drawing/2014/main" id="{FD5FED32-C83E-48AE-9497-06DE789E9635}"/>
              </a:ext>
            </a:extLst>
          </p:cNvPr>
          <p:cNvSpPr/>
          <p:nvPr/>
        </p:nvSpPr>
        <p:spPr>
          <a:xfrm>
            <a:off x="6372200" y="908720"/>
            <a:ext cx="2339076" cy="6156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Documentation pré opératoire (ponction,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hémoc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)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6CBD6E72-9F98-413F-8064-654874071837}"/>
              </a:ext>
            </a:extLst>
          </p:cNvPr>
          <p:cNvSpPr/>
          <p:nvPr/>
        </p:nvSpPr>
        <p:spPr>
          <a:xfrm>
            <a:off x="3203848" y="692696"/>
            <a:ext cx="1584176" cy="3614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Sepsis ?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13327370-F346-4F13-A072-6A347F265820}"/>
              </a:ext>
            </a:extLst>
          </p:cNvPr>
          <p:cNvSpPr/>
          <p:nvPr/>
        </p:nvSpPr>
        <p:spPr>
          <a:xfrm>
            <a:off x="1403648" y="4581128"/>
            <a:ext cx="1637099" cy="567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Relais par voie orale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D9130E8E-CB51-4181-B726-2371247B294E}"/>
              </a:ext>
            </a:extLst>
          </p:cNvPr>
          <p:cNvSpPr/>
          <p:nvPr/>
        </p:nvSpPr>
        <p:spPr>
          <a:xfrm>
            <a:off x="1259632" y="3717032"/>
            <a:ext cx="1818305" cy="5524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Désescalade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9037405-DDF6-484D-884E-BB122FFA71D1}"/>
              </a:ext>
            </a:extLst>
          </p:cNvPr>
          <p:cNvSpPr/>
          <p:nvPr/>
        </p:nvSpPr>
        <p:spPr>
          <a:xfrm>
            <a:off x="1187624" y="2924944"/>
            <a:ext cx="1728192" cy="7077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Reprise chirurgicale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90E2863-F8C1-4292-9658-1C6EF5E9009F}"/>
              </a:ext>
            </a:extLst>
          </p:cNvPr>
          <p:cNvCxnSpPr>
            <a:cxnSpLocks/>
            <a:stCxn id="14" idx="4"/>
            <a:endCxn id="6" idx="0"/>
          </p:cNvCxnSpPr>
          <p:nvPr/>
        </p:nvCxnSpPr>
        <p:spPr>
          <a:xfrm>
            <a:off x="7541738" y="1524335"/>
            <a:ext cx="40540" cy="1472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63131E0F-0430-4409-AF89-3C056C3D853C}"/>
              </a:ext>
            </a:extLst>
          </p:cNvPr>
          <p:cNvSpPr txBox="1"/>
          <p:nvPr/>
        </p:nvSpPr>
        <p:spPr>
          <a:xfrm>
            <a:off x="3419872" y="1484784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oui 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52CD09F5-D181-442A-ADEB-BA5A5390ED85}"/>
              </a:ext>
            </a:extLst>
          </p:cNvPr>
          <p:cNvCxnSpPr>
            <a:cxnSpLocks/>
            <a:stCxn id="17" idx="6"/>
            <a:endCxn id="10" idx="1"/>
          </p:cNvCxnSpPr>
          <p:nvPr/>
        </p:nvCxnSpPr>
        <p:spPr>
          <a:xfrm>
            <a:off x="3077937" y="3993248"/>
            <a:ext cx="125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A52D657-64B8-4CCF-9852-93D37CBB8583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8390938" y="3993248"/>
            <a:ext cx="5607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8A7B2B32-83A4-4339-9A9B-7326D886D508}"/>
              </a:ext>
            </a:extLst>
          </p:cNvPr>
          <p:cNvSpPr/>
          <p:nvPr/>
        </p:nvSpPr>
        <p:spPr>
          <a:xfrm>
            <a:off x="4283968" y="4509120"/>
            <a:ext cx="2996861" cy="6608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Traitement chirurgicale optimal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9FBB681A-0741-43F9-866A-6728CE8650FA}"/>
              </a:ext>
            </a:extLst>
          </p:cNvPr>
          <p:cNvCxnSpPr>
            <a:cxnSpLocks/>
            <a:stCxn id="10" idx="2"/>
            <a:endCxn id="26" idx="0"/>
          </p:cNvCxnSpPr>
          <p:nvPr/>
        </p:nvCxnSpPr>
        <p:spPr>
          <a:xfrm flipH="1">
            <a:off x="5782399" y="4269463"/>
            <a:ext cx="14994" cy="239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24">
            <a:extLst>
              <a:ext uri="{FF2B5EF4-FFF2-40B4-BE49-F238E27FC236}">
                <a16:creationId xmlns:a16="http://schemas.microsoft.com/office/drawing/2014/main" id="{7EBA4AB0-477D-4B48-96B4-8F67F4672F9F}"/>
              </a:ext>
            </a:extLst>
          </p:cNvPr>
          <p:cNvSpPr/>
          <p:nvPr/>
        </p:nvSpPr>
        <p:spPr>
          <a:xfrm>
            <a:off x="2699792" y="5373216"/>
            <a:ext cx="2718712" cy="552431"/>
          </a:xfrm>
          <a:prstGeom prst="round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documentée avec traitement chirurgical optimal</a:t>
            </a:r>
          </a:p>
        </p:txBody>
      </p:sp>
      <p:sp>
        <p:nvSpPr>
          <p:cNvPr id="29" name="Rectangle à coins arrondis 24">
            <a:extLst>
              <a:ext uri="{FF2B5EF4-FFF2-40B4-BE49-F238E27FC236}">
                <a16:creationId xmlns:a16="http://schemas.microsoft.com/office/drawing/2014/main" id="{3F6C153B-9B3E-42C9-AD82-E1C2E69C7E96}"/>
              </a:ext>
            </a:extLst>
          </p:cNvPr>
          <p:cNvSpPr/>
          <p:nvPr/>
        </p:nvSpPr>
        <p:spPr>
          <a:xfrm>
            <a:off x="6156176" y="5373216"/>
            <a:ext cx="2819585" cy="552431"/>
          </a:xfrm>
          <a:prstGeom prst="roundRect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documentée sans traitement chirurgical optimal</a:t>
            </a: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E8D2261D-4792-4A3A-9B82-003694447DF3}"/>
              </a:ext>
            </a:extLst>
          </p:cNvPr>
          <p:cNvCxnSpPr>
            <a:cxnSpLocks/>
            <a:stCxn id="26" idx="4"/>
          </p:cNvCxnSpPr>
          <p:nvPr/>
        </p:nvCxnSpPr>
        <p:spPr>
          <a:xfrm flipH="1">
            <a:off x="3851920" y="5170016"/>
            <a:ext cx="1930479" cy="20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62EDF52F-D37C-4D31-86AF-E05644C3F030}"/>
              </a:ext>
            </a:extLst>
          </p:cNvPr>
          <p:cNvCxnSpPr>
            <a:cxnSpLocks/>
            <a:stCxn id="26" idx="4"/>
            <a:endCxn id="29" idx="0"/>
          </p:cNvCxnSpPr>
          <p:nvPr/>
        </p:nvCxnSpPr>
        <p:spPr>
          <a:xfrm>
            <a:off x="5782399" y="5170016"/>
            <a:ext cx="1783570" cy="20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1D08A8C6-0F06-492B-B0E1-31FD1299A83C}"/>
              </a:ext>
            </a:extLst>
          </p:cNvPr>
          <p:cNvCxnSpPr>
            <a:cxnSpLocks/>
          </p:cNvCxnSpPr>
          <p:nvPr/>
        </p:nvCxnSpPr>
        <p:spPr>
          <a:xfrm>
            <a:off x="7596336" y="3284984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DAA3771-EA25-426F-B57E-A420AEA8C348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5760132" y="2302366"/>
            <a:ext cx="37261" cy="141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07C0B217-074B-4E93-B18A-D2A53FA0A1A1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3923928" y="2892887"/>
            <a:ext cx="0" cy="824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1B6C3A75-493E-4572-B7AA-01929241BD75}"/>
              </a:ext>
            </a:extLst>
          </p:cNvPr>
          <p:cNvCxnSpPr>
            <a:cxnSpLocks/>
            <a:stCxn id="29" idx="2"/>
            <a:endCxn id="36" idx="0"/>
          </p:cNvCxnSpPr>
          <p:nvPr/>
        </p:nvCxnSpPr>
        <p:spPr>
          <a:xfrm>
            <a:off x="7565969" y="5925647"/>
            <a:ext cx="10020" cy="217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à coins arrondis 24">
            <a:extLst>
              <a:ext uri="{FF2B5EF4-FFF2-40B4-BE49-F238E27FC236}">
                <a16:creationId xmlns:a16="http://schemas.microsoft.com/office/drawing/2014/main" id="{4A7560CC-6D83-4631-AF2B-DD1175CDA8FE}"/>
              </a:ext>
            </a:extLst>
          </p:cNvPr>
          <p:cNvSpPr/>
          <p:nvPr/>
        </p:nvSpPr>
        <p:spPr>
          <a:xfrm>
            <a:off x="6331506" y="6143294"/>
            <a:ext cx="2488966" cy="346402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suppressive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397D0E4-0C9C-4BF7-B1D5-EAEE062F498F}"/>
              </a:ext>
            </a:extLst>
          </p:cNvPr>
          <p:cNvSpPr/>
          <p:nvPr/>
        </p:nvSpPr>
        <p:spPr>
          <a:xfrm>
            <a:off x="251520" y="3717032"/>
            <a:ext cx="954587" cy="523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J5-J14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600161B-9ADB-44CA-91A6-E63AF5F3DC60}"/>
              </a:ext>
            </a:extLst>
          </p:cNvPr>
          <p:cNvSpPr/>
          <p:nvPr/>
        </p:nvSpPr>
        <p:spPr>
          <a:xfrm>
            <a:off x="292335" y="4587019"/>
            <a:ext cx="1091170" cy="523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J10-J14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1CD4A9-25A7-48D5-8157-8C94113E75E6}"/>
              </a:ext>
            </a:extLst>
          </p:cNvPr>
          <p:cNvSpPr/>
          <p:nvPr/>
        </p:nvSpPr>
        <p:spPr>
          <a:xfrm>
            <a:off x="292335" y="5347434"/>
            <a:ext cx="1111602" cy="523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J14-S6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AEFEE51-FDB8-4C06-8685-8366D631D2EC}"/>
              </a:ext>
            </a:extLst>
          </p:cNvPr>
          <p:cNvSpPr/>
          <p:nvPr/>
        </p:nvSpPr>
        <p:spPr>
          <a:xfrm>
            <a:off x="251520" y="3005896"/>
            <a:ext cx="550071" cy="523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J0</a:t>
            </a:r>
          </a:p>
        </p:txBody>
      </p:sp>
      <p:sp>
        <p:nvSpPr>
          <p:cNvPr id="41" name="Flèche : bas 40">
            <a:extLst>
              <a:ext uri="{FF2B5EF4-FFF2-40B4-BE49-F238E27FC236}">
                <a16:creationId xmlns:a16="http://schemas.microsoft.com/office/drawing/2014/main" id="{B063D069-9514-4FD9-9E19-5D197078A98A}"/>
              </a:ext>
            </a:extLst>
          </p:cNvPr>
          <p:cNvSpPr/>
          <p:nvPr/>
        </p:nvSpPr>
        <p:spPr>
          <a:xfrm>
            <a:off x="26266" y="1506422"/>
            <a:ext cx="210793" cy="51631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ws Gothic MT"/>
              <a:ea typeface="+mn-ea"/>
              <a:cs typeface="+mn-cs"/>
            </a:endParaRPr>
          </a:p>
        </p:txBody>
      </p:sp>
      <p:sp>
        <p:nvSpPr>
          <p:cNvPr id="49" name="Rectangle à coins arrondis 9">
            <a:extLst>
              <a:ext uri="{FF2B5EF4-FFF2-40B4-BE49-F238E27FC236}">
                <a16:creationId xmlns:a16="http://schemas.microsoft.com/office/drawing/2014/main" id="{8BF1D6B8-096B-49A6-85E4-5B064FF2E93A}"/>
              </a:ext>
            </a:extLst>
          </p:cNvPr>
          <p:cNvSpPr/>
          <p:nvPr/>
        </p:nvSpPr>
        <p:spPr>
          <a:xfrm>
            <a:off x="2771800" y="2420888"/>
            <a:ext cx="2304256" cy="471999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probabiliste pré opératoire</a:t>
            </a:r>
          </a:p>
        </p:txBody>
      </p: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090E2863-F8C1-4292-9658-1C6EF5E9009F}"/>
              </a:ext>
            </a:extLst>
          </p:cNvPr>
          <p:cNvCxnSpPr>
            <a:cxnSpLocks/>
            <a:stCxn id="15" idx="4"/>
            <a:endCxn id="14" idx="2"/>
          </p:cNvCxnSpPr>
          <p:nvPr/>
        </p:nvCxnSpPr>
        <p:spPr>
          <a:xfrm>
            <a:off x="3995936" y="1054153"/>
            <a:ext cx="2376264" cy="162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090E2863-F8C1-4292-9658-1C6EF5E9009F}"/>
              </a:ext>
            </a:extLst>
          </p:cNvPr>
          <p:cNvCxnSpPr>
            <a:cxnSpLocks/>
            <a:stCxn id="14" idx="4"/>
            <a:endCxn id="7" idx="0"/>
          </p:cNvCxnSpPr>
          <p:nvPr/>
        </p:nvCxnSpPr>
        <p:spPr>
          <a:xfrm flipH="1">
            <a:off x="5760132" y="1524335"/>
            <a:ext cx="1781606" cy="24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>
            <a:extLst>
              <a:ext uri="{FF2B5EF4-FFF2-40B4-BE49-F238E27FC236}">
                <a16:creationId xmlns:a16="http://schemas.microsoft.com/office/drawing/2014/main" id="{090E2863-F8C1-4292-9658-1C6EF5E9009F}"/>
              </a:ext>
            </a:extLst>
          </p:cNvPr>
          <p:cNvCxnSpPr>
            <a:cxnSpLocks/>
            <a:stCxn id="15" idx="4"/>
            <a:endCxn id="49" idx="0"/>
          </p:cNvCxnSpPr>
          <p:nvPr/>
        </p:nvCxnSpPr>
        <p:spPr>
          <a:xfrm flipH="1">
            <a:off x="3923928" y="1054153"/>
            <a:ext cx="72008" cy="1366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/>
          <p:cNvCxnSpPr>
            <a:stCxn id="40" idx="3"/>
            <a:endCxn id="18" idx="2"/>
          </p:cNvCxnSpPr>
          <p:nvPr/>
        </p:nvCxnSpPr>
        <p:spPr bwMode="auto">
          <a:xfrm>
            <a:off x="801591" y="3267631"/>
            <a:ext cx="386033" cy="1119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B8D0FB8D-4BD2-4D78-A9E7-B8B96826EDC5}"/>
              </a:ext>
            </a:extLst>
          </p:cNvPr>
          <p:cNvSpPr txBox="1"/>
          <p:nvPr/>
        </p:nvSpPr>
        <p:spPr>
          <a:xfrm rot="16200000">
            <a:off x="-23675" y="1668282"/>
            <a:ext cx="1434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Période pré opératoire</a:t>
            </a:r>
          </a:p>
        </p:txBody>
      </p:sp>
      <p:sp>
        <p:nvSpPr>
          <p:cNvPr id="46" name="Espace réservé du pied de page 3">
            <a:extLst>
              <a:ext uri="{FF2B5EF4-FFF2-40B4-BE49-F238E27FC236}">
                <a16:creationId xmlns:a16="http://schemas.microsoft.com/office/drawing/2014/main" id="{D3A1E497-2A06-4868-B746-237447B8C834}"/>
              </a:ext>
            </a:extLst>
          </p:cNvPr>
          <p:cNvSpPr txBox="1">
            <a:spLocks/>
          </p:cNvSpPr>
          <p:nvPr/>
        </p:nvSpPr>
        <p:spPr>
          <a:xfrm>
            <a:off x="231830" y="6463197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45967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359764"/>
            <a:ext cx="8040688" cy="750342"/>
          </a:xfrm>
        </p:spPr>
        <p:txBody>
          <a:bodyPr/>
          <a:lstStyle/>
          <a:p>
            <a:r>
              <a:rPr lang="fr-FR" sz="3600" dirty="0"/>
              <a:t>Période </a:t>
            </a:r>
            <a:r>
              <a:rPr lang="fr-FR" sz="3600" dirty="0" err="1"/>
              <a:t>pré-opératoire</a:t>
            </a:r>
            <a:endParaRPr lang="fr-FR" sz="360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BC109943-A920-4644-929D-1967EBB3C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28678D"/>
              </a:buClr>
            </a:pPr>
            <a:r>
              <a:rPr lang="fr-FR" dirty="0"/>
              <a:t>La prise en charge chirurgicale doit être la plus précoce possible après le diagnostic d’infection de prothèse vasculaire</a:t>
            </a:r>
          </a:p>
          <a:p>
            <a:pPr>
              <a:buClr>
                <a:srgbClr val="28678D"/>
              </a:buClr>
            </a:pPr>
            <a:r>
              <a:rPr lang="fr-FR" dirty="0"/>
              <a:t>Si </a:t>
            </a:r>
            <a:r>
              <a:rPr lang="fr-FR" dirty="0" err="1"/>
              <a:t>sepsis</a:t>
            </a:r>
            <a:r>
              <a:rPr lang="fr-FR" dirty="0"/>
              <a:t> *: ATB probabiliste débutée en urgence </a:t>
            </a:r>
            <a:r>
              <a:rPr lang="fr-FR" b="1" dirty="0"/>
              <a:t>ET </a:t>
            </a:r>
            <a:r>
              <a:rPr lang="fr-FR" dirty="0"/>
              <a:t>intervention chirurgicale au plus tard dans les 48 heures</a:t>
            </a:r>
          </a:p>
          <a:p>
            <a:pPr>
              <a:buClr>
                <a:srgbClr val="28678D"/>
              </a:buClr>
            </a:pPr>
            <a:r>
              <a:rPr lang="fr-FR" dirty="0"/>
              <a:t>Absence de </a:t>
            </a:r>
            <a:r>
              <a:rPr lang="fr-FR" dirty="0" err="1"/>
              <a:t>sepsis</a:t>
            </a:r>
            <a:r>
              <a:rPr lang="fr-FR" dirty="0"/>
              <a:t> </a:t>
            </a:r>
            <a:r>
              <a:rPr lang="fr-FR" b="1" dirty="0"/>
              <a:t>ET </a:t>
            </a:r>
            <a:r>
              <a:rPr lang="fr-FR" dirty="0"/>
              <a:t>documentation microbiologique pré opératoire : ATB adaptée</a:t>
            </a:r>
            <a:r>
              <a:rPr lang="fr-FR" b="1" dirty="0"/>
              <a:t> ET </a:t>
            </a:r>
            <a:r>
              <a:rPr lang="fr-FR" dirty="0"/>
              <a:t>intervention chirurgicale au plus tard dans les 7 jours</a:t>
            </a:r>
          </a:p>
          <a:p>
            <a:pPr marL="0" indent="0">
              <a:buNone/>
            </a:pPr>
            <a:r>
              <a:rPr lang="fr-FR" dirty="0"/>
              <a:t>* Selon nouvelle définition</a:t>
            </a:r>
          </a:p>
        </p:txBody>
      </p:sp>
      <p:sp>
        <p:nvSpPr>
          <p:cNvPr id="6" name="Espace réservé du pied de page 3">
            <a:extLst>
              <a:ext uri="{FF2B5EF4-FFF2-40B4-BE49-F238E27FC236}">
                <a16:creationId xmlns:a16="http://schemas.microsoft.com/office/drawing/2014/main" id="{728B1C2B-AE3B-4767-9EB1-C60CB84C666F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itre 1"/>
          <p:cNvSpPr>
            <a:spLocks noGrp="1"/>
          </p:cNvSpPr>
          <p:nvPr>
            <p:ph type="title"/>
          </p:nvPr>
        </p:nvSpPr>
        <p:spPr>
          <a:xfrm>
            <a:off x="468314" y="17463"/>
            <a:ext cx="8040687" cy="1107281"/>
          </a:xfrm>
        </p:spPr>
        <p:txBody>
          <a:bodyPr/>
          <a:lstStyle/>
          <a:p>
            <a:r>
              <a:rPr lang="fr-FR" altLang="fr-FR" sz="3600" dirty="0"/>
              <a:t>Références</a:t>
            </a:r>
          </a:p>
        </p:txBody>
      </p:sp>
      <p:sp>
        <p:nvSpPr>
          <p:cNvPr id="152578" name="Espace réservé du contenu 2"/>
          <p:cNvSpPr>
            <a:spLocks noGrp="1"/>
          </p:cNvSpPr>
          <p:nvPr>
            <p:ph idx="1"/>
          </p:nvPr>
        </p:nvSpPr>
        <p:spPr>
          <a:xfrm>
            <a:off x="251520" y="1596603"/>
            <a:ext cx="8640959" cy="4784725"/>
          </a:xfrm>
        </p:spPr>
        <p:txBody>
          <a:bodyPr>
            <a:noAutofit/>
          </a:bodyPr>
          <a:lstStyle/>
          <a:p>
            <a:pPr lvl="1">
              <a:spcAft>
                <a:spcPts val="1800"/>
              </a:spcAft>
            </a:pPr>
            <a:r>
              <a:rPr lang="fr-FR" sz="2000" dirty="0"/>
              <a:t>M. </a:t>
            </a:r>
            <a:r>
              <a:rPr lang="fr-FR" sz="2000" dirty="0" err="1"/>
              <a:t>Revest</a:t>
            </a:r>
            <a:r>
              <a:rPr lang="fr-FR" sz="2000" dirty="0"/>
              <a:t>, F. </a:t>
            </a:r>
            <a:r>
              <a:rPr lang="fr-FR" sz="2000" dirty="0" err="1"/>
              <a:t>Camou</a:t>
            </a:r>
            <a:r>
              <a:rPr lang="fr-FR" sz="2000" dirty="0"/>
              <a:t>, E. </a:t>
            </a:r>
            <a:r>
              <a:rPr lang="fr-FR" sz="2000" dirty="0" err="1"/>
              <a:t>Senneville</a:t>
            </a:r>
            <a:r>
              <a:rPr lang="fr-FR" sz="2000" dirty="0"/>
              <a:t>, J. </a:t>
            </a:r>
            <a:r>
              <a:rPr lang="fr-FR" sz="2000" dirty="0" err="1"/>
              <a:t>Caillon</a:t>
            </a:r>
            <a:r>
              <a:rPr lang="fr-FR" sz="2000" dirty="0"/>
              <a:t>, Frédéric Laurent, Brigitte Calvet, P. </a:t>
            </a:r>
            <a:r>
              <a:rPr lang="fr-FR" sz="2000" dirty="0" err="1"/>
              <a:t>Feugier</a:t>
            </a:r>
            <a:r>
              <a:rPr lang="fr-FR" sz="2000" dirty="0"/>
              <a:t>, M. </a:t>
            </a:r>
            <a:r>
              <a:rPr lang="fr-FR" sz="2000" dirty="0" err="1"/>
              <a:t>Batt</a:t>
            </a:r>
            <a:r>
              <a:rPr lang="fr-FR" sz="2000" dirty="0"/>
              <a:t>, C </a:t>
            </a:r>
            <a:r>
              <a:rPr lang="fr-FR" sz="2000" dirty="0" err="1"/>
              <a:t>Chidiac</a:t>
            </a:r>
            <a:r>
              <a:rPr lang="fr-FR" sz="2000" dirty="0"/>
              <a:t>, pour le Groupe de Réflexion sur les Infections de Prothèses vasculaires (GRIP). </a:t>
            </a:r>
            <a:r>
              <a:rPr lang="en-US" sz="2000" dirty="0">
                <a:solidFill>
                  <a:schemeClr val="tx1"/>
                </a:solidFill>
                <a:latin typeface="News Gothic MT"/>
                <a:cs typeface="News Gothic MT"/>
              </a:rPr>
              <a:t>Medical treatment of prosthetic vascular graft infections: Review of the literature and proposals of a Working Group. </a:t>
            </a:r>
            <a:r>
              <a:rPr lang="fr-FR" sz="2000" dirty="0" err="1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Intern</a:t>
            </a:r>
            <a:r>
              <a:rPr lang="fr-FR" sz="2000" dirty="0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 J </a:t>
            </a:r>
            <a:r>
              <a:rPr lang="fr-FR" sz="2000" dirty="0" err="1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Antimicrob</a:t>
            </a:r>
            <a:r>
              <a:rPr lang="fr-FR" sz="2000" dirty="0">
                <a:solidFill>
                  <a:schemeClr val="tx1"/>
                </a:solidFill>
                <a:latin typeface="News Gothic MT"/>
                <a:ea typeface="ＭＳ Ｐゴシック"/>
                <a:cs typeface="News Gothic MT"/>
                <a:sym typeface="Helvetica Light"/>
              </a:rPr>
              <a:t> Agents 2015 ; 46 : 254-265</a:t>
            </a:r>
          </a:p>
          <a:p>
            <a:pPr lvl="1">
              <a:spcAft>
                <a:spcPts val="1800"/>
              </a:spcAft>
            </a:pPr>
            <a:r>
              <a:rPr lang="fr-FR" sz="2000" dirty="0">
                <a:solidFill>
                  <a:srgbClr val="000000"/>
                </a:solidFill>
              </a:rPr>
              <a:t>Wilson WR, </a:t>
            </a:r>
            <a:r>
              <a:rPr lang="fr-FR" sz="2000" dirty="0" err="1">
                <a:solidFill>
                  <a:srgbClr val="000000"/>
                </a:solidFill>
              </a:rPr>
              <a:t>Bower</a:t>
            </a:r>
            <a:r>
              <a:rPr lang="fr-FR" sz="2000" dirty="0">
                <a:solidFill>
                  <a:srgbClr val="000000"/>
                </a:solidFill>
              </a:rPr>
              <a:t> TC, </a:t>
            </a:r>
            <a:r>
              <a:rPr lang="fr-FR" sz="2000" dirty="0" err="1">
                <a:solidFill>
                  <a:srgbClr val="000000"/>
                </a:solidFill>
              </a:rPr>
              <a:t>Creager</a:t>
            </a:r>
            <a:r>
              <a:rPr lang="fr-FR" sz="2000" dirty="0">
                <a:solidFill>
                  <a:srgbClr val="000000"/>
                </a:solidFill>
              </a:rPr>
              <a:t> MA, Amin-</a:t>
            </a:r>
            <a:r>
              <a:rPr lang="fr-FR" sz="2000" dirty="0" err="1">
                <a:solidFill>
                  <a:srgbClr val="000000"/>
                </a:solidFill>
              </a:rPr>
              <a:t>Hanjani</a:t>
            </a:r>
            <a:r>
              <a:rPr lang="fr-FR" sz="2000" dirty="0">
                <a:solidFill>
                  <a:srgbClr val="000000"/>
                </a:solidFill>
              </a:rPr>
              <a:t> S, </a:t>
            </a:r>
            <a:r>
              <a:rPr lang="fr-FR" sz="2000" dirty="0" err="1">
                <a:solidFill>
                  <a:srgbClr val="000000"/>
                </a:solidFill>
              </a:rPr>
              <a:t>O'Gara</a:t>
            </a:r>
            <a:r>
              <a:rPr lang="fr-FR" sz="2000" dirty="0">
                <a:solidFill>
                  <a:srgbClr val="000000"/>
                </a:solidFill>
              </a:rPr>
              <a:t> PT, </a:t>
            </a:r>
            <a:r>
              <a:rPr lang="fr-FR" sz="2000" dirty="0" err="1">
                <a:solidFill>
                  <a:srgbClr val="000000"/>
                </a:solidFill>
              </a:rPr>
              <a:t>Lockhart</a:t>
            </a:r>
            <a:r>
              <a:rPr lang="fr-FR" sz="2000" dirty="0">
                <a:solidFill>
                  <a:srgbClr val="000000"/>
                </a:solidFill>
              </a:rPr>
              <a:t> PB et al. </a:t>
            </a:r>
            <a:r>
              <a:rPr lang="fr-FR" sz="2000" dirty="0" err="1">
                <a:solidFill>
                  <a:srgbClr val="000000"/>
                </a:solidFill>
              </a:rPr>
              <a:t>Vascular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Graft</a:t>
            </a:r>
            <a:r>
              <a:rPr lang="fr-FR" sz="2000" dirty="0">
                <a:solidFill>
                  <a:srgbClr val="000000"/>
                </a:solidFill>
              </a:rPr>
              <a:t> Infections, </a:t>
            </a:r>
            <a:r>
              <a:rPr lang="fr-FR" sz="2000" dirty="0" err="1">
                <a:solidFill>
                  <a:srgbClr val="000000"/>
                </a:solidFill>
              </a:rPr>
              <a:t>Mycotic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Aneurysms</a:t>
            </a:r>
            <a:r>
              <a:rPr lang="fr-FR" sz="2000" dirty="0">
                <a:solidFill>
                  <a:srgbClr val="000000"/>
                </a:solidFill>
              </a:rPr>
              <a:t>, and </a:t>
            </a:r>
            <a:r>
              <a:rPr lang="fr-FR" sz="2000" dirty="0" err="1">
                <a:solidFill>
                  <a:srgbClr val="000000"/>
                </a:solidFill>
              </a:rPr>
              <a:t>Endovascular</a:t>
            </a:r>
            <a:r>
              <a:rPr lang="fr-FR" sz="2000" dirty="0">
                <a:solidFill>
                  <a:srgbClr val="000000"/>
                </a:solidFill>
              </a:rPr>
              <a:t> Infections: A </a:t>
            </a:r>
            <a:r>
              <a:rPr lang="fr-FR" sz="2000" dirty="0" err="1">
                <a:solidFill>
                  <a:srgbClr val="000000"/>
                </a:solidFill>
              </a:rPr>
              <a:t>Scientific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Statement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From</a:t>
            </a:r>
            <a:r>
              <a:rPr lang="fr-FR" sz="2000" dirty="0">
                <a:solidFill>
                  <a:srgbClr val="000000"/>
                </a:solidFill>
              </a:rPr>
              <a:t> the American </a:t>
            </a:r>
            <a:r>
              <a:rPr lang="fr-FR" sz="2000" dirty="0" err="1">
                <a:solidFill>
                  <a:srgbClr val="000000"/>
                </a:solidFill>
              </a:rPr>
              <a:t>Heart</a:t>
            </a:r>
            <a:r>
              <a:rPr lang="fr-FR" sz="2000" dirty="0">
                <a:solidFill>
                  <a:srgbClr val="000000"/>
                </a:solidFill>
              </a:rPr>
              <a:t> Association</a:t>
            </a:r>
            <a:r>
              <a:rPr lang="fr-FR" sz="2000" b="1" dirty="0"/>
              <a:t>.</a:t>
            </a:r>
            <a:r>
              <a:rPr lang="en-US" sz="2000" dirty="0"/>
              <a:t> Circulation 2016 ;15;134 : e412-e460</a:t>
            </a:r>
            <a:endParaRPr lang="fr-FR" sz="2000" b="1" dirty="0"/>
          </a:p>
          <a:p>
            <a:pPr lvl="1">
              <a:spcAft>
                <a:spcPts val="1800"/>
              </a:spcAft>
            </a:pPr>
            <a:endParaRPr lang="fr-FR" dirty="0">
              <a:solidFill>
                <a:srgbClr val="000000"/>
              </a:solidFill>
              <a:latin typeface="News Gothic MT"/>
              <a:ea typeface="ＭＳ Ｐゴシック"/>
              <a:cs typeface="News Gothic MT"/>
              <a:sym typeface="Helvetica Light"/>
            </a:endParaRPr>
          </a:p>
          <a:p>
            <a:pPr lvl="1">
              <a:spcAft>
                <a:spcPts val="1800"/>
              </a:spcAft>
            </a:pPr>
            <a:endParaRPr lang="fr-FR" altLang="fr-FR" dirty="0">
              <a:solidFill>
                <a:srgbClr val="000000"/>
              </a:solidFill>
            </a:endParaRPr>
          </a:p>
          <a:p>
            <a:pPr>
              <a:buFont typeface="Times New Roman" pitchFamily="18" charset="0"/>
              <a:buNone/>
            </a:pP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15257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700338" cy="457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4920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altLang="fr-FR" dirty="0">
                <a:solidFill>
                  <a:srgbClr val="FFFFFF"/>
                </a:solidFill>
                <a:latin typeface="News Gothic MT" charset="0"/>
                <a:ea typeface="ＭＳ Ｐゴシック" pitchFamily="34" charset="-128"/>
              </a:rPr>
              <a:t>MAP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ws Gothic MT" charset="0"/>
                <a:ea typeface="ＭＳ Ｐゴシック" pitchFamily="34" charset="-128"/>
                <a:cs typeface="+mn-cs"/>
              </a:rPr>
              <a:t> par la  SPILF</a:t>
            </a:r>
          </a:p>
        </p:txBody>
      </p:sp>
      <p:pic>
        <p:nvPicPr>
          <p:cNvPr id="152580" name="Image 3" descr="Capture d’écran 2017-05-17 à 15.15.06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984" r="44398" b="-3255"/>
          <a:stretch/>
        </p:blipFill>
        <p:spPr bwMode="auto">
          <a:xfrm>
            <a:off x="7442201" y="0"/>
            <a:ext cx="946224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302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DC3FBBBA-83D7-4625-B958-C9C53D970156}"/>
              </a:ext>
            </a:extLst>
          </p:cNvPr>
          <p:cNvSpPr txBox="1">
            <a:spLocks/>
          </p:cNvSpPr>
          <p:nvPr/>
        </p:nvSpPr>
        <p:spPr>
          <a:xfrm>
            <a:off x="188386" y="2564904"/>
            <a:ext cx="8767227" cy="5887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probabiliste</a:t>
            </a:r>
            <a:b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</a:b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pré opératoire </a:t>
            </a: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 </a:t>
            </a:r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1F33210A-1C3A-4364-9214-E9D5A3D0E403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039436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09C536-004A-4A08-AE27-8B514FED5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13" y="1412777"/>
            <a:ext cx="8795657" cy="4392488"/>
          </a:xfrm>
        </p:spPr>
        <p:txBody>
          <a:bodyPr>
            <a:normAutofit/>
          </a:bodyPr>
          <a:lstStyle/>
          <a:p>
            <a:pPr lvl="1"/>
            <a:r>
              <a:rPr lang="fr-FR" sz="2400" dirty="0"/>
              <a:t>Indication : IPV non documentée </a:t>
            </a:r>
            <a:r>
              <a:rPr lang="fr-FR" sz="2400" b="1" dirty="0"/>
              <a:t>ET</a:t>
            </a:r>
            <a:r>
              <a:rPr lang="fr-FR" sz="2400" dirty="0"/>
              <a:t> existence d’un </a:t>
            </a:r>
            <a:r>
              <a:rPr lang="fr-FR" sz="2400" dirty="0" err="1"/>
              <a:t>sepsis</a:t>
            </a:r>
            <a:r>
              <a:rPr lang="fr-FR" sz="2400" dirty="0"/>
              <a:t> *</a:t>
            </a:r>
          </a:p>
          <a:p>
            <a:pPr lvl="1"/>
            <a:r>
              <a:rPr lang="fr-FR" sz="2400" dirty="0"/>
              <a:t>Spectre incluant systématiquement 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400" dirty="0"/>
              <a:t>BGN (dont BLSE si antécédents de colonisation ou infection)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400" i="1" dirty="0"/>
              <a:t>Pseudomonas </a:t>
            </a:r>
            <a:r>
              <a:rPr lang="fr-FR" sz="2400" i="1" dirty="0" err="1"/>
              <a:t>aeruginosa</a:t>
            </a:r>
            <a:endParaRPr lang="fr-FR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400" i="1" dirty="0" err="1"/>
              <a:t>Staphyloccocus</a:t>
            </a:r>
            <a:r>
              <a:rPr lang="fr-FR" sz="2400" i="1" dirty="0"/>
              <a:t> (</a:t>
            </a:r>
            <a:r>
              <a:rPr lang="fr-FR" sz="2400" dirty="0"/>
              <a:t>dont SARM)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400" dirty="0"/>
              <a:t>Anaérobies stricts</a:t>
            </a:r>
          </a:p>
          <a:p>
            <a:pPr lvl="1"/>
            <a:r>
              <a:rPr lang="fr-FR" sz="2400" dirty="0"/>
              <a:t>L’intervention chirurgicale doit être réalisée le plus vite possible et au mieux dans les 48 h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F22C3CC-E681-4984-9127-4B77A7191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32656"/>
            <a:ext cx="8767227" cy="588738"/>
          </a:xfrm>
        </p:spPr>
        <p:txBody>
          <a:bodyPr/>
          <a:lstStyle/>
          <a:p>
            <a:pPr lvl="1" algn="ctr"/>
            <a:r>
              <a:rPr lang="fr-FR" sz="2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Antibiothérapie probabiliste pré opératoire </a:t>
            </a:r>
            <a:r>
              <a:rPr lang="fr-FR" sz="2800" b="1" dirty="0">
                <a:latin typeface="+mj-lt"/>
              </a:rPr>
              <a:t> </a:t>
            </a:r>
          </a:p>
        </p:txBody>
      </p:sp>
      <p:sp>
        <p:nvSpPr>
          <p:cNvPr id="6" name="Espace réservé du pied de page 3">
            <a:extLst>
              <a:ext uri="{FF2B5EF4-FFF2-40B4-BE49-F238E27FC236}">
                <a16:creationId xmlns:a16="http://schemas.microsoft.com/office/drawing/2014/main" id="{E388DEE7-4AC2-487B-B93F-8EE61CBD44D9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755576" y="5949280"/>
            <a:ext cx="303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* Selon nouvelle définition</a:t>
            </a:r>
          </a:p>
        </p:txBody>
      </p:sp>
    </p:spTree>
    <p:extLst>
      <p:ext uri="{BB962C8B-B14F-4D97-AF65-F5344CB8AC3E}">
        <p14:creationId xmlns:p14="http://schemas.microsoft.com/office/powerpoint/2010/main" val="1948036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336213" y="24669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ws Gothic MT"/>
              <a:ea typeface="+mn-ea"/>
              <a:cs typeface="+mn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95536" y="322119"/>
            <a:ext cx="7695000" cy="658609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probabiliste pré opératoire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1BFCA21-8EA3-478E-9814-072011A04FB5}"/>
              </a:ext>
            </a:extLst>
          </p:cNvPr>
          <p:cNvGraphicFramePr>
            <a:graphicFrameLocks noGrp="1"/>
          </p:cNvGraphicFramePr>
          <p:nvPr/>
        </p:nvGraphicFramePr>
        <p:xfrm>
          <a:off x="179512" y="1213233"/>
          <a:ext cx="8763894" cy="5263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11778823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31872316"/>
                    </a:ext>
                  </a:extLst>
                </a:gridCol>
                <a:gridCol w="3075262">
                  <a:extLst>
                    <a:ext uri="{9D8B030D-6E8A-4147-A177-3AD203B41FA5}">
                      <a16:colId xmlns:a16="http://schemas.microsoft.com/office/drawing/2014/main" val="2599675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Antibiotique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Dosage et voie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Commentaires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786094"/>
                  </a:ext>
                </a:extLst>
              </a:tr>
              <a:tr h="488267">
                <a:tc gridSpan="3"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Sepsis avec ou sans colonisation ni infection à BGN résistant aux C3G connues dans les 3 mois</a:t>
                      </a:r>
                    </a:p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OU</a:t>
                      </a:r>
                    </a:p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Choc Septique sans colonisation ni infection à BGN résistant aux C3G connues dans les 3 mois</a:t>
                      </a:r>
                      <a:endParaRPr lang="fr-FR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83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alt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Pipéracilline-tazobactam</a:t>
                      </a:r>
                      <a:endParaRPr kumimoji="0" lang="fr-FR" alt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alt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Ou</a:t>
                      </a:r>
                    </a:p>
                    <a:p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Cefepime</a:t>
                      </a: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 plus 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Métronidazole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AVEC </a:t>
                      </a:r>
                    </a:p>
                    <a:p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Daptomycine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ET</a:t>
                      </a:r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Amikacine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200 mg/kg/j en perfusion prolongée ou continue après 4 g de dose de charge. Maximum16g/j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2gx3/j en perfusion prolongée ou continue après 2 g de dose de charge</a:t>
                      </a: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500mgx3/j IV ou PO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mg/kg/j, IV une fois par jour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30 mg/kg/j en 1 perfusion IVL 30’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Si allergie pénicilline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Second choix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1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Vancomycine 40 mg/kg/j IV, en perfusion continue après dose de charge de 30mg/kg en 120mn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883099"/>
                  </a:ext>
                </a:extLst>
              </a:tr>
              <a:tr h="259928">
                <a:tc gridSpan="3"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Choc septique ET colonisation connue ou antécédent d’infection BGN résistant aux C3G  connu dans les 3 mois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623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Méropénème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AVEC</a:t>
                      </a:r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alt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Daptomycine</a:t>
                      </a:r>
                      <a:endParaRPr kumimoji="0" lang="fr-FR" alt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alt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ET</a:t>
                      </a:r>
                    </a:p>
                    <a:p>
                      <a:r>
                        <a:rPr kumimoji="0" lang="fr-FR" alt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Amikacine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100 mg/kg/j 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en 3 à 4 perfusions de 4h00</a:t>
                      </a:r>
                    </a:p>
                    <a:p>
                      <a:pPr marL="0" algn="l" defTabSz="914400" rtl="0" eaLnBrk="1" latinLnBrk="0" hangingPunct="1"/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 </a:t>
                      </a:r>
                      <a:endParaRPr kumimoji="0" lang="fr-FR" alt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0" lang="fr-FR" alt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mg/kg/j, IV, une fois par jour</a:t>
                      </a:r>
                    </a:p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30 mg/kg/j en 1 perfusion IVL 30’</a:t>
                      </a:r>
                      <a:endParaRPr lang="fr-F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Si allergie Bêtalactamine : avis d’expert</a:t>
                      </a:r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Second choix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1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Vancomycine 40 mg/kg/j IV, en perfusion continue après dose de charge de 30mg/kg en</a:t>
                      </a:r>
                      <a:r>
                        <a:rPr lang="fr-FR" altLang="fr-FR" sz="1100" baseline="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 120 mn</a:t>
                      </a:r>
                      <a:endParaRPr lang="fr-FR" sz="11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338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DC3FBBBA-83D7-4625-B958-C9C53D970156}"/>
              </a:ext>
            </a:extLst>
          </p:cNvPr>
          <p:cNvSpPr txBox="1">
            <a:spLocks/>
          </p:cNvSpPr>
          <p:nvPr/>
        </p:nvSpPr>
        <p:spPr>
          <a:xfrm>
            <a:off x="188386" y="2564904"/>
            <a:ext cx="8767227" cy="5887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probabiliste</a:t>
            </a:r>
            <a:b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</a:b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per opératoire </a:t>
            </a: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 </a:t>
            </a:r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1F33210A-1C3A-4364-9214-E9D5A3D0E403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810555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8040688" cy="688642"/>
          </a:xfrm>
        </p:spPr>
        <p:txBody>
          <a:bodyPr/>
          <a:lstStyle/>
          <a:p>
            <a:r>
              <a:rPr lang="fr-FR" sz="2800" dirty="0"/>
              <a:t>Antibiothérapie probabiliste per opératoire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96752"/>
            <a:ext cx="8042276" cy="442108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28678D"/>
              </a:buClr>
            </a:pPr>
            <a:r>
              <a:rPr lang="fr-FR" dirty="0"/>
              <a:t>Indication : IPV non documentée en l’absence de </a:t>
            </a:r>
            <a:r>
              <a:rPr lang="fr-FR" dirty="0" err="1"/>
              <a:t>sepsis</a:t>
            </a:r>
            <a:r>
              <a:rPr lang="fr-FR" dirty="0"/>
              <a:t> *</a:t>
            </a:r>
          </a:p>
          <a:p>
            <a:pPr>
              <a:spcBef>
                <a:spcPts val="0"/>
              </a:spcBef>
              <a:buClr>
                <a:srgbClr val="28678D"/>
              </a:buClr>
            </a:pPr>
            <a:r>
              <a:rPr lang="fr-FR" dirty="0"/>
              <a:t>Principes : 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Antibiothérapie large spectre couvrant les BGN dont </a:t>
            </a:r>
            <a:r>
              <a:rPr lang="fr-FR" sz="2400" i="1" dirty="0"/>
              <a:t>Pseudomonas</a:t>
            </a:r>
            <a:r>
              <a:rPr lang="fr-FR" sz="2400" dirty="0"/>
              <a:t>, SARM et anaérobies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Début de l’antibiothérapie en per opératoire une fois les prélèvements multiples réalisés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Poursuite jusqu’aux résultats définitifs des cultures avant adaptation.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Antibiotiques identiques aux prescriptions probabilistes pré opératoires, sans aminoside (dont l’indication est l’existence d’un </a:t>
            </a:r>
            <a:r>
              <a:rPr lang="fr-FR" sz="2400" dirty="0" err="1"/>
              <a:t>sepsis</a:t>
            </a:r>
            <a:r>
              <a:rPr lang="fr-FR" sz="2400" dirty="0"/>
              <a:t> *)</a:t>
            </a:r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CF3FD406-99C6-45FB-88FC-54E11C4AEEAE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3568" y="6093296"/>
            <a:ext cx="303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* Selon nouvelle définition</a:t>
            </a:r>
          </a:p>
        </p:txBody>
      </p:sp>
    </p:spTree>
    <p:extLst>
      <p:ext uri="{BB962C8B-B14F-4D97-AF65-F5344CB8AC3E}">
        <p14:creationId xmlns:p14="http://schemas.microsoft.com/office/powerpoint/2010/main" val="1628290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37EDA2-E6DC-4414-99D7-55E7113875B6}"/>
              </a:ext>
            </a:extLst>
          </p:cNvPr>
          <p:cNvSpPr/>
          <p:nvPr/>
        </p:nvSpPr>
        <p:spPr>
          <a:xfrm>
            <a:off x="107504" y="2564904"/>
            <a:ext cx="849694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Antibiothérapie documentée </a:t>
            </a:r>
            <a:b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</a:br>
            <a:r>
              <a:rPr kumimoji="0" lang="fr-FR" sz="4100" b="0" i="0" u="none" strike="noStrike" kern="1200" cap="none" spc="0" normalizeH="0" baseline="0" noProof="0" dirty="0">
                <a:ln>
                  <a:noFill/>
                </a:ln>
                <a:solidFill>
                  <a:srgbClr val="2C7C9F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en post opératoire </a:t>
            </a:r>
          </a:p>
        </p:txBody>
      </p:sp>
    </p:spTree>
    <p:extLst>
      <p:ext uri="{BB962C8B-B14F-4D97-AF65-F5344CB8AC3E}">
        <p14:creationId xmlns:p14="http://schemas.microsoft.com/office/powerpoint/2010/main" val="2903619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899" y="215739"/>
            <a:ext cx="8496943" cy="1175544"/>
          </a:xfrm>
        </p:spPr>
        <p:txBody>
          <a:bodyPr/>
          <a:lstStyle/>
          <a:p>
            <a:r>
              <a:rPr lang="fr-FR" sz="3600" dirty="0"/>
              <a:t>Antibiothérapie documentée </a:t>
            </a:r>
            <a:br>
              <a:rPr lang="fr-FR" sz="3600" dirty="0"/>
            </a:br>
            <a:r>
              <a:rPr lang="fr-FR" sz="3600" dirty="0"/>
              <a:t>en post opératoire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56" y="1667346"/>
            <a:ext cx="8040688" cy="4896544"/>
          </a:xfrm>
        </p:spPr>
        <p:txBody>
          <a:bodyPr/>
          <a:lstStyle/>
          <a:p>
            <a:pPr>
              <a:buClr>
                <a:srgbClr val="28678D"/>
              </a:buClr>
            </a:pPr>
            <a:r>
              <a:rPr lang="fr-FR" dirty="0"/>
              <a:t>Indication : IPV documentée en post opératoire après résultats définitifs des cultures (entre J5-J7) </a:t>
            </a:r>
          </a:p>
          <a:p>
            <a:pPr>
              <a:buClr>
                <a:srgbClr val="28678D"/>
              </a:buClr>
            </a:pPr>
            <a:r>
              <a:rPr lang="fr-FR" dirty="0"/>
              <a:t>Principes : 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Adaptation aux résultats microbiologiques</a:t>
            </a:r>
            <a:endParaRPr lang="fr-FR" sz="2400" strike="sngStrike" dirty="0"/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Optimisation PK/PD 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sz="2400" dirty="0"/>
              <a:t>Usage si possible des molécules actives dans le </a:t>
            </a:r>
            <a:r>
              <a:rPr lang="fr-FR" sz="2400" dirty="0" err="1"/>
              <a:t>biofilm</a:t>
            </a:r>
            <a:r>
              <a:rPr lang="fr-FR" sz="2400" dirty="0"/>
              <a:t> :</a:t>
            </a:r>
          </a:p>
          <a:p>
            <a:pPr lvl="2">
              <a:buFont typeface="Courier New"/>
              <a:buChar char="o"/>
            </a:pPr>
            <a:r>
              <a:rPr lang="fr-FR" sz="2400" dirty="0"/>
              <a:t>Rifampicine pour les staphylocoques</a:t>
            </a:r>
          </a:p>
          <a:p>
            <a:pPr lvl="2">
              <a:buFont typeface="Courier New"/>
              <a:buChar char="o"/>
            </a:pPr>
            <a:r>
              <a:rPr lang="fr-FR" sz="2400" dirty="0"/>
              <a:t>Fluoroquinolone pour les BGN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C70F541E-047E-4A08-A850-3B0D0EEA84BD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896165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496943" cy="1175544"/>
          </a:xfrm>
        </p:spPr>
        <p:txBody>
          <a:bodyPr/>
          <a:lstStyle/>
          <a:p>
            <a:r>
              <a:rPr lang="fr-FR" sz="3600" dirty="0"/>
              <a:t>Antibiothérapie documentée </a:t>
            </a:r>
            <a:br>
              <a:rPr lang="fr-FR" sz="3600" dirty="0"/>
            </a:br>
            <a:r>
              <a:rPr lang="fr-FR" sz="3600" dirty="0"/>
              <a:t>en post opératoire </a:t>
            </a:r>
            <a:endParaRPr lang="fr-FR" sz="36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968552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dirty="0"/>
              <a:t>Deux situations différentes en fonction de la chirurgie</a:t>
            </a:r>
          </a:p>
          <a:p>
            <a:pPr lvl="1">
              <a:buClr>
                <a:srgbClr val="28678D"/>
              </a:buClr>
            </a:pPr>
            <a:r>
              <a:rPr lang="fr-FR" sz="2400" dirty="0">
                <a:cs typeface="ＭＳ Ｐゴシック" charset="0"/>
              </a:rPr>
              <a:t>Intervention chirurgicale optimale : </a:t>
            </a:r>
          </a:p>
          <a:p>
            <a:pPr marL="457143" lvl="1" indent="0">
              <a:buClr>
                <a:srgbClr val="28678D"/>
              </a:buClr>
              <a:buNone/>
            </a:pPr>
            <a:r>
              <a:rPr lang="fr-FR" sz="2400" dirty="0">
                <a:cs typeface="ＭＳ Ｐゴシック" charset="0"/>
              </a:rPr>
              <a:t>Ablation des implants infectés, excision d’un abcès</a:t>
            </a:r>
          </a:p>
          <a:p>
            <a:pPr marL="1657187" lvl="3" indent="-342900">
              <a:buClr>
                <a:srgbClr val="28678D"/>
              </a:buClr>
              <a:buFont typeface="Wingdings" panose="05000000000000000000" pitchFamily="2" charset="2"/>
              <a:buChar char="§"/>
            </a:pPr>
            <a:r>
              <a:rPr lang="fr-FR" sz="2400" dirty="0">
                <a:cs typeface="ＭＳ Ｐゴシック" charset="0"/>
              </a:rPr>
              <a:t>Relais précoce par voie orale possible </a:t>
            </a:r>
          </a:p>
          <a:p>
            <a:pPr marL="1657187" lvl="3" indent="-342900">
              <a:spcAft>
                <a:spcPts val="1200"/>
              </a:spcAft>
              <a:buClr>
                <a:srgbClr val="28678D"/>
              </a:buClr>
              <a:buFont typeface="Wingdings" panose="05000000000000000000" pitchFamily="2" charset="2"/>
              <a:buChar char="§"/>
            </a:pPr>
            <a:r>
              <a:rPr lang="fr-FR" sz="2400" dirty="0">
                <a:cs typeface="ＭＳ Ｐゴシック" charset="0"/>
              </a:rPr>
              <a:t>Durée de traitement court         </a:t>
            </a:r>
            <a:endParaRPr lang="fr-FR" sz="2400" dirty="0"/>
          </a:p>
          <a:p>
            <a:pPr lvl="1">
              <a:buClr>
                <a:srgbClr val="28678D"/>
              </a:buClr>
            </a:pPr>
            <a:r>
              <a:rPr lang="fr-FR" sz="2400" dirty="0">
                <a:cs typeface="ＭＳ Ｐゴシック" charset="0"/>
              </a:rPr>
              <a:t>Intervention chirurgicale non optimale :</a:t>
            </a:r>
          </a:p>
          <a:p>
            <a:pPr marL="457143" lvl="1" indent="0">
              <a:buClr>
                <a:srgbClr val="28678D"/>
              </a:buClr>
              <a:buNone/>
            </a:pPr>
            <a:r>
              <a:rPr lang="fr-FR" sz="2400" dirty="0">
                <a:cs typeface="ＭＳ Ｐゴシック" charset="0"/>
              </a:rPr>
              <a:t>Rétention des implants infectés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fr-FR" sz="2400" dirty="0">
                <a:cs typeface="ＭＳ Ｐゴシック" charset="0"/>
              </a:rPr>
              <a:t>Durée de traitement prolongée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fr-FR" sz="2400" dirty="0">
                <a:cs typeface="ＭＳ Ｐゴシック" charset="0"/>
              </a:rPr>
              <a:t>Antibiothérapie suppressive à discuter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0234813B-C168-4AFA-8A9B-5E0A23231F8F}"/>
              </a:ext>
            </a:extLst>
          </p:cNvPr>
          <p:cNvSpPr/>
          <p:nvPr/>
        </p:nvSpPr>
        <p:spPr bwMode="auto">
          <a:xfrm>
            <a:off x="899592" y="3284984"/>
            <a:ext cx="576064" cy="288032"/>
          </a:xfrm>
          <a:prstGeom prst="rightArrow">
            <a:avLst/>
          </a:prstGeom>
          <a:solidFill>
            <a:srgbClr val="5EA8CE"/>
          </a:solidFill>
          <a:ln w="9525" cap="flat" cmpd="sng" algn="ctr">
            <a:solidFill>
              <a:srgbClr val="5EA8C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2" charset="-128"/>
              <a:cs typeface="+mn-cs"/>
            </a:endParaRP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D2EC1466-0F55-49FD-AA95-0F8B2E7BB74E}"/>
              </a:ext>
            </a:extLst>
          </p:cNvPr>
          <p:cNvSpPr/>
          <p:nvPr/>
        </p:nvSpPr>
        <p:spPr bwMode="auto">
          <a:xfrm>
            <a:off x="971600" y="5157192"/>
            <a:ext cx="576064" cy="288032"/>
          </a:xfrm>
          <a:prstGeom prst="rightArrow">
            <a:avLst/>
          </a:prstGeom>
          <a:solidFill>
            <a:srgbClr val="5EA8CE"/>
          </a:solidFill>
          <a:ln w="9525" cap="flat" cmpd="sng" algn="ctr">
            <a:solidFill>
              <a:srgbClr val="5EA8C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2" charset="-128"/>
              <a:cs typeface="+mn-cs"/>
            </a:endParaRPr>
          </a:p>
        </p:txBody>
      </p:sp>
      <p:sp>
        <p:nvSpPr>
          <p:cNvPr id="7" name="Espace réservé du pied de page 3">
            <a:extLst>
              <a:ext uri="{FF2B5EF4-FFF2-40B4-BE49-F238E27FC236}">
                <a16:creationId xmlns:a16="http://schemas.microsoft.com/office/drawing/2014/main" id="{C93659B3-0EE5-4950-B22A-B19462079DB4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9708998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331640" y="1772816"/>
            <a:ext cx="6498158" cy="1724867"/>
          </a:xfrm>
        </p:spPr>
        <p:txBody>
          <a:bodyPr/>
          <a:lstStyle/>
          <a:p>
            <a:r>
              <a:rPr lang="fr-FR" sz="4000" dirty="0"/>
              <a:t>Cas particulier : </a:t>
            </a:r>
            <a:br>
              <a:rPr lang="fr-FR" sz="4000" dirty="0"/>
            </a:br>
            <a:r>
              <a:rPr lang="fr-FR" sz="4000" dirty="0"/>
              <a:t>infection à </a:t>
            </a:r>
            <a:r>
              <a:rPr lang="fr-FR" sz="4000" i="1" dirty="0"/>
              <a:t>Candida </a:t>
            </a:r>
            <a:r>
              <a:rPr lang="fr-FR" sz="4000" i="1" dirty="0" err="1"/>
              <a:t>spp</a:t>
            </a:r>
            <a:endParaRPr lang="fr-FR" sz="4000" i="1" dirty="0"/>
          </a:p>
        </p:txBody>
      </p:sp>
    </p:spTree>
    <p:extLst>
      <p:ext uri="{BB962C8B-B14F-4D97-AF65-F5344CB8AC3E}">
        <p14:creationId xmlns:p14="http://schemas.microsoft.com/office/powerpoint/2010/main" val="35133733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7599734" cy="901826"/>
          </a:xfrm>
        </p:spPr>
        <p:txBody>
          <a:bodyPr/>
          <a:lstStyle/>
          <a:p>
            <a:r>
              <a:rPr lang="fr-FR" sz="4100" dirty="0"/>
              <a:t>Principes thérapeutiques</a:t>
            </a:r>
            <a:endParaRPr lang="fr-FR" sz="4100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844824"/>
            <a:ext cx="8042276" cy="3412975"/>
          </a:xfrm>
        </p:spPr>
        <p:txBody>
          <a:bodyPr/>
          <a:lstStyle/>
          <a:p>
            <a:pPr>
              <a:buClr>
                <a:srgbClr val="28678D"/>
              </a:buClr>
            </a:pPr>
            <a:r>
              <a:rPr lang="fr-FR" dirty="0" err="1"/>
              <a:t>Echinocandines</a:t>
            </a:r>
            <a:r>
              <a:rPr lang="fr-FR" dirty="0"/>
              <a:t> I.V. indiquées en première intention pendant 10 jours </a:t>
            </a:r>
          </a:p>
          <a:p>
            <a:pPr>
              <a:buClr>
                <a:srgbClr val="28678D"/>
              </a:buClr>
            </a:pPr>
            <a:r>
              <a:rPr lang="fr-FR" dirty="0"/>
              <a:t>Relais PO par </a:t>
            </a:r>
            <a:r>
              <a:rPr lang="fr-FR" dirty="0" err="1"/>
              <a:t>fluconazole</a:t>
            </a:r>
            <a:r>
              <a:rPr lang="fr-FR" dirty="0"/>
              <a:t> 800 mg dose de charge puis 400-800 mg/j si :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Souche sensible selon l’</a:t>
            </a:r>
            <a:r>
              <a:rPr lang="fr-FR" dirty="0" err="1"/>
              <a:t>antifongigramme</a:t>
            </a:r>
            <a:endParaRPr lang="fr-FR" dirty="0"/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Hémoculture négative depuis plus de 10 jours</a:t>
            </a:r>
          </a:p>
          <a:p>
            <a:pPr lvl="1"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Etat clinique stabilisé</a:t>
            </a:r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C14092EF-DCAF-410C-AC9F-7603C84A6840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9721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449108"/>
              </p:ext>
            </p:extLst>
          </p:nvPr>
        </p:nvGraphicFramePr>
        <p:xfrm>
          <a:off x="138126" y="76029"/>
          <a:ext cx="8898369" cy="5947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966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err="1"/>
                        <a:t>Szilagyi</a:t>
                      </a:r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Samson*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err="1"/>
                        <a:t>Bunt</a:t>
                      </a:r>
                      <a:r>
                        <a:rPr lang="fr-FR" sz="1600" dirty="0"/>
                        <a:t>**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6029"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 limitée</a:t>
                      </a:r>
                      <a:r>
                        <a:rPr lang="fr-FR" sz="1300" baseline="0" dirty="0"/>
                        <a:t> au derme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</a:t>
                      </a:r>
                      <a:r>
                        <a:rPr lang="fr-FR" sz="1300" baseline="0" dirty="0"/>
                        <a:t> 1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Infection</a:t>
                      </a:r>
                      <a:r>
                        <a:rPr lang="fr-FR" sz="1300" baseline="0" dirty="0"/>
                        <a:t> limitée  au derme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</a:t>
                      </a:r>
                      <a:r>
                        <a:rPr lang="fr-FR" sz="1300" baseline="0" dirty="0"/>
                        <a:t>s profondes, </a:t>
                      </a:r>
                      <a:r>
                        <a:rPr lang="fr-FR" sz="1300" dirty="0"/>
                        <a:t>« intra-cavitaires » (aorte abdominale et thoracique ), incluant les </a:t>
                      </a:r>
                      <a:r>
                        <a:rPr lang="fr-FR" sz="1300" dirty="0" err="1"/>
                        <a:t>stents</a:t>
                      </a:r>
                      <a:r>
                        <a:rPr lang="fr-FR" sz="13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8429"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 étendue au tissu </a:t>
                      </a:r>
                      <a:r>
                        <a:rPr lang="fr-FR" sz="1300" baseline="0" dirty="0"/>
                        <a:t>sous-cutané</a:t>
                      </a:r>
                      <a:r>
                        <a:rPr lang="fr-FR" sz="1300" dirty="0"/>
                        <a:t> MAIS</a:t>
                      </a:r>
                      <a:r>
                        <a:rPr lang="fr-FR" sz="1300" baseline="0" dirty="0"/>
                        <a:t> n’envahissant  pas l’implant artériel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Infection du tissu </a:t>
                      </a:r>
                      <a:r>
                        <a:rPr lang="fr-FR" sz="1300" baseline="0" dirty="0"/>
                        <a:t>sous-cutané</a:t>
                      </a:r>
                      <a:r>
                        <a:rPr lang="fr-FR" sz="1300" dirty="0"/>
                        <a:t> </a:t>
                      </a:r>
                      <a:r>
                        <a:rPr lang="fr-FR" sz="1300" baseline="0" dirty="0"/>
                        <a:t>SANS contact direct  avec l’implant artériel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Infections superficielles,</a:t>
                      </a:r>
                      <a:r>
                        <a:rPr lang="fr-FR" sz="1300" baseline="0" dirty="0"/>
                        <a:t> </a:t>
                      </a:r>
                      <a:r>
                        <a:rPr lang="fr-FR" sz="1300" dirty="0"/>
                        <a:t>« extra-cavitaires »,</a:t>
                      </a:r>
                      <a:r>
                        <a:rPr lang="fr-FR" sz="1300" baseline="0" dirty="0"/>
                        <a:t> incluant les </a:t>
                      </a:r>
                      <a:r>
                        <a:rPr lang="fr-FR" sz="1300" dirty="0" err="1"/>
                        <a:t>stents</a:t>
                      </a:r>
                      <a:r>
                        <a:rPr lang="fr-FR" sz="1300" dirty="0"/>
                        <a:t> et les fistules artério-veineuses prothétiques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7555"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 impliquant</a:t>
                      </a:r>
                      <a:r>
                        <a:rPr lang="fr-FR" sz="1300" baseline="0" dirty="0"/>
                        <a:t> l’implant artériel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 concernant</a:t>
                      </a:r>
                      <a:r>
                        <a:rPr lang="fr-FR" sz="1300" baseline="0" dirty="0"/>
                        <a:t> la greffe artérielle MAIS PAS une anastomose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Infections superficielles touchant les portions « extra-cavitaires » des prothèses intra-cavitaires de l’aorte abdominale et thoracique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1630"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</a:t>
                      </a:r>
                      <a:r>
                        <a:rPr lang="fr-FR" sz="1300" baseline="0" dirty="0"/>
                        <a:t>n entourant une anastomose exposée SANS bactériémie ou saignement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300" dirty="0" err="1"/>
                        <a:t>Infections</a:t>
                      </a:r>
                      <a:r>
                        <a:rPr lang="nl-NL" sz="1300" dirty="0"/>
                        <a:t> de </a:t>
                      </a:r>
                      <a:r>
                        <a:rPr lang="nl-NL" sz="1300" dirty="0" err="1"/>
                        <a:t>patchs</a:t>
                      </a:r>
                      <a:r>
                        <a:rPr lang="nl-NL" sz="1300" dirty="0"/>
                        <a:t> </a:t>
                      </a:r>
                      <a:r>
                        <a:rPr lang="nl-NL" sz="1300" dirty="0" err="1"/>
                        <a:t>d’angioplastie</a:t>
                      </a:r>
                      <a:endParaRPr lang="fr-FR" sz="1300" dirty="0"/>
                    </a:p>
                    <a:p>
                      <a:pPr algn="l"/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6029"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Groupe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dirty="0"/>
                        <a:t>Infection concernant une anastomose greffon-artère</a:t>
                      </a:r>
                      <a:r>
                        <a:rPr lang="fr-FR" sz="1300" baseline="0" dirty="0"/>
                        <a:t> AVEC bactériémie ou saignement</a:t>
                      </a:r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79512" y="5805264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*</a:t>
            </a:r>
            <a:r>
              <a:rPr lang="fr-FR" sz="1600" dirty="0"/>
              <a:t>Classification utilisée par l’AHA (American </a:t>
            </a:r>
            <a:r>
              <a:rPr lang="fr-FR" sz="1600" dirty="0" err="1"/>
              <a:t>Heart</a:t>
            </a:r>
            <a:r>
              <a:rPr lang="fr-FR" sz="1600" dirty="0"/>
              <a:t> Association)</a:t>
            </a:r>
          </a:p>
          <a:p>
            <a:r>
              <a:rPr lang="fr-FR" sz="1600" dirty="0"/>
              <a:t>**Classification</a:t>
            </a:r>
            <a:r>
              <a:rPr lang="fr-FR" dirty="0"/>
              <a:t> utilisée par l’</a:t>
            </a:r>
            <a:r>
              <a:rPr lang="fr-FR" i="1" dirty="0" err="1"/>
              <a:t>European</a:t>
            </a:r>
            <a:r>
              <a:rPr lang="fr-FR" i="1" dirty="0"/>
              <a:t> Society of </a:t>
            </a:r>
            <a:r>
              <a:rPr lang="fr-FR" i="1" dirty="0" err="1"/>
              <a:t>Vascular</a:t>
            </a:r>
            <a:r>
              <a:rPr lang="fr-FR" i="1" dirty="0"/>
              <a:t> </a:t>
            </a:r>
            <a:r>
              <a:rPr lang="fr-FR" i="1" dirty="0" err="1"/>
              <a:t>Surgery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44287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31913"/>
            <a:ext cx="8040688" cy="881286"/>
          </a:xfrm>
        </p:spPr>
        <p:txBody>
          <a:bodyPr/>
          <a:lstStyle/>
          <a:p>
            <a:r>
              <a:rPr lang="fr-FR" sz="4100" dirty="0"/>
              <a:t>Durée de traitement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8371250-1F96-458C-B0B7-A08EDF64A6E2}"/>
              </a:ext>
            </a:extLst>
          </p:cNvPr>
          <p:cNvSpPr/>
          <p:nvPr/>
        </p:nvSpPr>
        <p:spPr>
          <a:xfrm>
            <a:off x="3623792" y="1298480"/>
            <a:ext cx="2304256" cy="787226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Reprise chirurgicale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8F955C2A-28B6-44B1-8982-3C87379264AA}"/>
              </a:ext>
            </a:extLst>
          </p:cNvPr>
          <p:cNvCxnSpPr>
            <a:cxnSpLocks/>
            <a:stCxn id="5" idx="2"/>
            <a:endCxn id="19" idx="0"/>
          </p:cNvCxnSpPr>
          <p:nvPr/>
        </p:nvCxnSpPr>
        <p:spPr>
          <a:xfrm>
            <a:off x="4775920" y="2085706"/>
            <a:ext cx="2469790" cy="376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A2C3711-4995-4295-BF25-C7E0D37F4379}"/>
              </a:ext>
            </a:extLst>
          </p:cNvPr>
          <p:cNvSpPr/>
          <p:nvPr/>
        </p:nvSpPr>
        <p:spPr>
          <a:xfrm>
            <a:off x="1583834" y="2462512"/>
            <a:ext cx="2016224" cy="881286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Ablation des implants infectés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6C846CB-3F4B-45FF-81F4-78967895C0B5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 flipH="1">
            <a:off x="2591946" y="2085706"/>
            <a:ext cx="2183974" cy="376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C4F775E-0880-48DF-9B30-BB02510ECC69}"/>
              </a:ext>
            </a:extLst>
          </p:cNvPr>
          <p:cNvSpPr/>
          <p:nvPr/>
        </p:nvSpPr>
        <p:spPr>
          <a:xfrm>
            <a:off x="247965" y="4005064"/>
            <a:ext cx="1296144" cy="78693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Non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remplacés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56C021FC-6943-46DB-89E0-DED158592DDC}"/>
              </a:ext>
            </a:extLst>
          </p:cNvPr>
          <p:cNvSpPr/>
          <p:nvPr/>
        </p:nvSpPr>
        <p:spPr>
          <a:xfrm>
            <a:off x="1775740" y="4005064"/>
            <a:ext cx="1665763" cy="778894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Remplacés par autogreffe veineuse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84154E9-72AE-4A06-A225-BEEC76F7C0AB}"/>
              </a:ext>
            </a:extLst>
          </p:cNvPr>
          <p:cNvSpPr/>
          <p:nvPr/>
        </p:nvSpPr>
        <p:spPr>
          <a:xfrm>
            <a:off x="3609838" y="4013100"/>
            <a:ext cx="1659825" cy="778894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Remplacés par matériel inerte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98E88BF1-86D0-4DDD-8628-2BAFBD59007B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896037" y="3343798"/>
            <a:ext cx="1695909" cy="661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039178E4-8C82-4871-9DB0-D969776AB158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2591946" y="3343798"/>
            <a:ext cx="16676" cy="661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5E42D712-519D-4891-9DC3-6524ED908873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>
            <a:off x="2591946" y="3343798"/>
            <a:ext cx="1847805" cy="669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9FEB007-B6C7-45CF-B2F7-B42C7AC41D25}"/>
              </a:ext>
            </a:extLst>
          </p:cNvPr>
          <p:cNvCxnSpPr>
            <a:cxnSpLocks/>
          </p:cNvCxnSpPr>
          <p:nvPr/>
        </p:nvCxnSpPr>
        <p:spPr>
          <a:xfrm>
            <a:off x="7245710" y="3379802"/>
            <a:ext cx="5937" cy="1682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79CA3EA-1AFE-4E35-A18C-55D63E6A915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4439751" y="4791994"/>
            <a:ext cx="0" cy="367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5A37676-1850-42AF-A1A2-27E2F7C64D20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2608622" y="4783958"/>
            <a:ext cx="0" cy="375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DBA361F1-2C79-443F-9728-B6995574532B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896037" y="4791994"/>
            <a:ext cx="0" cy="370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1FF056A-0352-48FB-A2B1-78FCB94E9F25}"/>
              </a:ext>
            </a:extLst>
          </p:cNvPr>
          <p:cNvSpPr/>
          <p:nvPr/>
        </p:nvSpPr>
        <p:spPr>
          <a:xfrm>
            <a:off x="6273602" y="2462512"/>
            <a:ext cx="1944216" cy="91729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Rétention des implants infectés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C48BFEE-914F-4806-ACA4-68C1CE5D34F2}"/>
              </a:ext>
            </a:extLst>
          </p:cNvPr>
          <p:cNvSpPr txBox="1"/>
          <p:nvPr/>
        </p:nvSpPr>
        <p:spPr>
          <a:xfrm>
            <a:off x="265113" y="5167349"/>
            <a:ext cx="8681560" cy="400110"/>
          </a:xfrm>
          <a:prstGeom prst="rect">
            <a:avLst/>
          </a:prstGeom>
          <a:gradFill flip="none" rotWithShape="1">
            <a:gsLst>
              <a:gs pos="30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    2 s                4 s                   6 s                                12 s</a:t>
            </a:r>
          </a:p>
        </p:txBody>
      </p:sp>
      <p:sp>
        <p:nvSpPr>
          <p:cNvPr id="21" name="Espace réservé du pied de page 3">
            <a:extLst>
              <a:ext uri="{FF2B5EF4-FFF2-40B4-BE49-F238E27FC236}">
                <a16:creationId xmlns:a16="http://schemas.microsoft.com/office/drawing/2014/main" id="{591C9450-1B0D-4A62-8C17-30A7E105E366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507103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564904"/>
            <a:ext cx="7772400" cy="1362075"/>
          </a:xfrm>
        </p:spPr>
        <p:txBody>
          <a:bodyPr/>
          <a:lstStyle/>
          <a:p>
            <a:pPr lvl="0"/>
            <a:r>
              <a:rPr lang="fr-FR" sz="4100" dirty="0"/>
              <a:t>Antibiothérapie suppressive</a:t>
            </a:r>
            <a:br>
              <a:rPr lang="fr-FR" kern="1200" cap="none" dirty="0">
                <a:solidFill>
                  <a:srgbClr val="00B0F0"/>
                </a:solidFill>
                <a:ea typeface="ＭＳ Ｐゴシック"/>
              </a:rPr>
            </a:br>
            <a:endParaRPr lang="fr-FR" kern="1200" cap="none" dirty="0">
              <a:solidFill>
                <a:srgbClr val="00B0F0"/>
              </a:solidFill>
              <a:ea typeface="ＭＳ Ｐゴシック"/>
            </a:endParaRPr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3D92D745-F89F-4E35-B208-6779F1C2FCAD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263415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03" y="404664"/>
            <a:ext cx="8040688" cy="527472"/>
          </a:xfrm>
        </p:spPr>
        <p:txBody>
          <a:bodyPr/>
          <a:lstStyle/>
          <a:p>
            <a:r>
              <a:rPr lang="fr-FR" sz="4100" dirty="0"/>
              <a:t>Antibiothérapie suppressive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24847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Clr>
                <a:srgbClr val="28678D"/>
              </a:buClr>
            </a:pPr>
            <a:r>
              <a:rPr lang="fr-FR" sz="2200" dirty="0"/>
              <a:t>Indications : IPV documentée microbiologiquement et incurable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en l’absence de chirurgie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chirurgie non-optimale : pas d’ablation complète du matériel</a:t>
            </a:r>
          </a:p>
          <a:p>
            <a:pPr>
              <a:spcBef>
                <a:spcPts val="0"/>
              </a:spcBef>
              <a:buClr>
                <a:srgbClr val="28678D"/>
              </a:buClr>
            </a:pPr>
            <a:r>
              <a:rPr lang="fr-FR" sz="2200" dirty="0"/>
              <a:t>Modalités: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Après diminution maximale de l’inoculum par lavage/drainage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Après 6 semaines d’antibiothérapie curative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Monothérapie PO : C1G, Cotrimoxazole, </a:t>
            </a:r>
            <a:r>
              <a:rPr lang="fr-FR" dirty="0" err="1"/>
              <a:t>doxycycline</a:t>
            </a:r>
            <a:endParaRPr lang="fr-FR" dirty="0"/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Décision après une discussion multidisciplinaire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5EA8CE"/>
              </a:buClr>
              <a:buFont typeface="Wingdings" charset="2"/>
              <a:buChar char="Ø"/>
            </a:pPr>
            <a:r>
              <a:rPr lang="fr-FR" dirty="0"/>
              <a:t>Suivi du patient à M2 et M3 puis tous les 6 mois</a:t>
            </a:r>
          </a:p>
          <a:p>
            <a:pPr>
              <a:buClr>
                <a:srgbClr val="5EA8CE"/>
              </a:buClr>
              <a:buFont typeface="Wingdings" charset="2"/>
              <a:buChar char="Ø"/>
            </a:pPr>
            <a:endParaRPr lang="fr-FR" sz="2200" dirty="0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6A190169-2DB6-41A8-99D5-5A0BAB998B06}"/>
              </a:ext>
            </a:extLst>
          </p:cNvPr>
          <p:cNvSpPr txBox="1">
            <a:spLocks/>
          </p:cNvSpPr>
          <p:nvPr/>
        </p:nvSpPr>
        <p:spPr>
          <a:xfrm>
            <a:off x="179512" y="6381328"/>
            <a:ext cx="2435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MAP </a:t>
            </a:r>
            <a:r>
              <a:rPr kumimoji="0" lang="en-US" alt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réalisée</a:t>
            </a: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rPr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877247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45160"/>
          </a:xfrm>
        </p:spPr>
        <p:txBody>
          <a:bodyPr/>
          <a:lstStyle/>
          <a:p>
            <a:r>
              <a:rPr lang="fr-FR" sz="3600" dirty="0"/>
              <a:t>En pratique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556792"/>
            <a:ext cx="8042276" cy="4602833"/>
          </a:xfrm>
        </p:spPr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chemeClr val="tx1"/>
                </a:solidFill>
              </a:rPr>
              <a:t>Classifications données à titre d’information mais peu utiles à la prise en charge thérapeutique</a:t>
            </a:r>
          </a:p>
          <a:p>
            <a:r>
              <a:rPr lang="fr-FR" dirty="0">
                <a:solidFill>
                  <a:schemeClr val="tx1"/>
                </a:solidFill>
              </a:rPr>
              <a:t>Terminologie « extra et intra –cavitaire » remplacée respectivement par « infra et supra inguinale ».</a:t>
            </a:r>
          </a:p>
          <a:p>
            <a:r>
              <a:rPr lang="fr-FR" dirty="0">
                <a:solidFill>
                  <a:schemeClr val="tx1"/>
                </a:solidFill>
              </a:rPr>
              <a:t>Infections superficielles : hors cadre</a:t>
            </a:r>
          </a:p>
          <a:p>
            <a:r>
              <a:rPr lang="fr-FR" dirty="0">
                <a:solidFill>
                  <a:schemeClr val="tx1"/>
                </a:solidFill>
              </a:rPr>
              <a:t>Localisations (supra ou infra-inguinales) : pas d’incidence sur l’indication ni le choix de l’antibiothérapie</a:t>
            </a:r>
          </a:p>
          <a:p>
            <a:r>
              <a:rPr lang="fr-FR" dirty="0">
                <a:solidFill>
                  <a:schemeClr val="tx1"/>
                </a:solidFill>
              </a:rPr>
              <a:t>Infections impliquant l’anastomose : urgence chirurgicale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413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374" y="-99392"/>
            <a:ext cx="7846034" cy="1143000"/>
          </a:xfrm>
        </p:spPr>
        <p:txBody>
          <a:bodyPr>
            <a:normAutofit fontScale="90000"/>
          </a:bodyPr>
          <a:lstStyle/>
          <a:p>
            <a:pPr lvl="0"/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r>
              <a:rPr lang="fr-FR" sz="4000" dirty="0"/>
              <a:t>Données épidémiologiques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15740"/>
            <a:ext cx="8494106" cy="2749364"/>
          </a:xfrm>
        </p:spPr>
        <p:txBody>
          <a:bodyPr>
            <a:normAutofit/>
          </a:bodyPr>
          <a:lstStyle/>
          <a:p>
            <a:r>
              <a:rPr lang="fr-FR" dirty="0"/>
              <a:t>Incidence variable selon le site </a:t>
            </a:r>
          </a:p>
          <a:p>
            <a:pPr lvl="1"/>
            <a:r>
              <a:rPr lang="fr-FR" dirty="0"/>
              <a:t>1% pour les prothèses </a:t>
            </a:r>
            <a:r>
              <a:rPr lang="fr-FR" dirty="0" err="1"/>
              <a:t>aorto-bifémorales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1,5% pour les prothèses aortiques thoraciques</a:t>
            </a:r>
          </a:p>
          <a:p>
            <a:pPr lvl="1"/>
            <a:r>
              <a:rPr lang="fr-FR" dirty="0"/>
              <a:t>5% pour les prothèses périphériques</a:t>
            </a:r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680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0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fr-FR" dirty="0">
                <a:ea typeface="ＭＳ Ｐゴシック" pitchFamily="34" charset="-128"/>
              </a:rPr>
              <a:t>MAP </a:t>
            </a:r>
            <a:r>
              <a:rPr lang="en-US" altLang="fr-FR" dirty="0" err="1">
                <a:ea typeface="ＭＳ Ｐゴシック" pitchFamily="34" charset="-128"/>
              </a:rPr>
              <a:t>réalisée</a:t>
            </a:r>
            <a:r>
              <a:rPr lang="en-US" altLang="fr-FR" dirty="0">
                <a:ea typeface="ＭＳ Ｐゴシック" pitchFamily="34" charset="-128"/>
              </a:rPr>
              <a:t> par la  SPILF</a:t>
            </a:r>
          </a:p>
          <a:p>
            <a:pPr defTabSz="44920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fr-FR" dirty="0">
              <a:ea typeface="ＭＳ Ｐゴシック" pitchFamily="34" charset="-12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47650"/>
            <a:ext cx="8766175" cy="588963"/>
          </a:xfrm>
        </p:spPr>
        <p:txBody>
          <a:bodyPr/>
          <a:lstStyle/>
          <a:p>
            <a:pPr lvl="1" algn="ctr"/>
            <a:r>
              <a:rPr lang="fr-FR" sz="2800" b="1" dirty="0">
                <a:latin typeface="+mj-lt"/>
              </a:rPr>
              <a:t> </a:t>
            </a:r>
            <a:br>
              <a:rPr lang="fr-FR" sz="2800" b="1" dirty="0">
                <a:latin typeface="+mj-lt"/>
              </a:rPr>
            </a:br>
            <a:r>
              <a:rPr lang="fr-FR" sz="3600" dirty="0">
                <a:solidFill>
                  <a:srgbClr val="2C7C9F"/>
                </a:solidFill>
                <a:latin typeface="+mj-lt"/>
              </a:rPr>
              <a:t>Epidémiologie microbienne</a:t>
            </a:r>
            <a:r>
              <a:rPr lang="fr-FR" sz="4000" dirty="0">
                <a:latin typeface="+mj-lt"/>
              </a:rPr>
              <a:t>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539552" y="1049164"/>
            <a:ext cx="8497068" cy="57642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FR" dirty="0" err="1"/>
              <a:t>Polymicrobien</a:t>
            </a:r>
            <a:r>
              <a:rPr lang="fr-FR" dirty="0"/>
              <a:t>  : 20 à 30 %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i="1" dirty="0"/>
              <a:t>Staphylococcus aureus </a:t>
            </a:r>
            <a:r>
              <a:rPr lang="fr-FR" sz="2000" dirty="0"/>
              <a:t>: 20-53 %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dirty="0" err="1"/>
              <a:t>Entérobactérales</a:t>
            </a:r>
            <a:r>
              <a:rPr lang="fr-FR" sz="2000" dirty="0"/>
              <a:t> : 14-41 %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i="1" dirty="0"/>
              <a:t>Staphylococcus</a:t>
            </a:r>
            <a:r>
              <a:rPr lang="fr-FR" sz="2000" dirty="0"/>
              <a:t> à </a:t>
            </a:r>
            <a:r>
              <a:rPr lang="fr-FR" sz="2000" dirty="0" err="1"/>
              <a:t>coagulase</a:t>
            </a:r>
            <a:r>
              <a:rPr lang="fr-FR" sz="2000" dirty="0"/>
              <a:t> négative : 10-18 %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i="1" dirty="0"/>
              <a:t>Pseudomonas </a:t>
            </a:r>
            <a:r>
              <a:rPr lang="fr-FR" sz="2000" i="1" dirty="0" err="1"/>
              <a:t>aeruginosa</a:t>
            </a:r>
            <a:endParaRPr lang="fr-FR" sz="2000" i="1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i="1" dirty="0"/>
              <a:t>Streptococcus </a:t>
            </a:r>
            <a:r>
              <a:rPr lang="fr-FR" sz="2000" i="1" dirty="0" err="1"/>
              <a:t>sp</a:t>
            </a:r>
            <a:r>
              <a:rPr lang="fr-FR" sz="2000" i="1" dirty="0"/>
              <a:t>.                        </a:t>
            </a:r>
            <a:r>
              <a:rPr lang="fr-FR" sz="2000" dirty="0"/>
              <a:t>10-15 %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i="1" dirty="0" err="1"/>
              <a:t>Enterococcus</a:t>
            </a:r>
            <a:r>
              <a:rPr lang="fr-FR" sz="2000" i="1" dirty="0"/>
              <a:t> </a:t>
            </a:r>
            <a:r>
              <a:rPr lang="fr-FR" sz="2000" i="1" dirty="0" err="1"/>
              <a:t>sp</a:t>
            </a:r>
            <a:r>
              <a:rPr lang="fr-FR" sz="2000" i="1" dirty="0"/>
              <a:t>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dirty="0"/>
              <a:t>Anaérobies : 5 à 10 %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2000" dirty="0"/>
              <a:t>Levures :1-2 %</a:t>
            </a:r>
          </a:p>
          <a:p>
            <a:r>
              <a:rPr lang="fr-FR" dirty="0"/>
              <a:t>Selon le site:</a:t>
            </a:r>
          </a:p>
          <a:p>
            <a:pPr lvl="1"/>
            <a:r>
              <a:rPr lang="fr-FR" sz="2000" dirty="0"/>
              <a:t>IPV extra cavitaire: prédominance d’infections staphylococciques </a:t>
            </a:r>
          </a:p>
          <a:p>
            <a:pPr lvl="1"/>
            <a:r>
              <a:rPr lang="fr-FR" sz="2000" dirty="0"/>
              <a:t>IPV intra cavitaire: prédominance d’infections à BGN</a:t>
            </a:r>
            <a:endParaRPr lang="fr-FR" sz="2200" dirty="0"/>
          </a:p>
        </p:txBody>
      </p:sp>
      <p:sp>
        <p:nvSpPr>
          <p:cNvPr id="5" name="Accolade fermante 4">
            <a:extLst>
              <a:ext uri="{FF2B5EF4-FFF2-40B4-BE49-F238E27FC236}">
                <a16:creationId xmlns:a16="http://schemas.microsoft.com/office/drawing/2014/main" id="{79BC1012-AC2E-41AB-8BF1-BD856FB1CDED}"/>
              </a:ext>
            </a:extLst>
          </p:cNvPr>
          <p:cNvSpPr/>
          <p:nvPr/>
        </p:nvSpPr>
        <p:spPr bwMode="auto">
          <a:xfrm>
            <a:off x="4283968" y="2780928"/>
            <a:ext cx="387797" cy="792088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fr-FR">
              <a:solidFill>
                <a:srgbClr val="FFFFFF"/>
              </a:solidFill>
              <a:latin typeface="Arial" charset="0"/>
              <a:ea typeface="ＭＳ Ｐゴシック" pitchFamily="3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3528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263085" cy="1449216"/>
          </a:xfrm>
        </p:spPr>
        <p:txBody>
          <a:bodyPr/>
          <a:lstStyle/>
          <a:p>
            <a:r>
              <a:rPr lang="fr-FR" sz="2800" dirty="0"/>
              <a:t>Signes cliniques</a:t>
            </a:r>
            <a:br>
              <a:rPr lang="fr-FR" sz="2800" dirty="0"/>
            </a:br>
            <a:r>
              <a:rPr lang="fr-FR" sz="2800" dirty="0"/>
              <a:t>(parfois frustres donc peu sensibles)</a:t>
            </a:r>
            <a:br>
              <a:rPr lang="fr-FR" sz="2800" dirty="0"/>
            </a:br>
            <a:r>
              <a:rPr lang="fr-FR" sz="2800" dirty="0">
                <a:solidFill>
                  <a:srgbClr val="2C7C9F"/>
                </a:solidFill>
              </a:rPr>
              <a:t>IPV infra-inguinales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132856"/>
            <a:ext cx="8424936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2200" dirty="0"/>
              <a:t>Fièvre inconstante (plus fréquente si infection précoce)</a:t>
            </a:r>
            <a:endParaRPr lang="fr-FR" sz="2200" u="sng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FR" sz="2200" dirty="0"/>
              <a:t>Signes locaux +++ (plus marqués si infection précoce, région inguinale +++)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dirty="0"/>
              <a:t>Retard de cicatrisation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dirty="0"/>
              <a:t>Cicatrice douloureuse et érythémateuse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dirty="0" err="1"/>
              <a:t>Dermo</a:t>
            </a:r>
            <a:r>
              <a:rPr lang="fr-FR" dirty="0"/>
              <a:t>-hypodermite péri-cicatricielle</a:t>
            </a:r>
          </a:p>
          <a:p>
            <a:pPr lvl="1">
              <a:spcBef>
                <a:spcPts val="0"/>
              </a:spcBef>
            </a:pPr>
            <a:r>
              <a:rPr lang="fr-FR" dirty="0"/>
              <a:t>Fistule cutanée </a:t>
            </a:r>
            <a:r>
              <a:rPr lang="fr-FR" dirty="0">
                <a:sym typeface="Wingdings" pitchFamily="2" charset="2"/>
              </a:rPr>
              <a:t>(écoulement, purulent ou non purulent)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fr-FR" dirty="0">
                <a:sym typeface="Wingdings" pitchFamily="2" charset="2"/>
              </a:rPr>
              <a:t>Faux anévrisme (masse pulsatile)</a:t>
            </a:r>
          </a:p>
          <a:p>
            <a:pPr>
              <a:spcBef>
                <a:spcPts val="0"/>
              </a:spcBef>
            </a:pPr>
            <a:r>
              <a:rPr lang="fr-FR" dirty="0">
                <a:sym typeface="Wingdings" pitchFamily="2" charset="2"/>
              </a:rPr>
              <a:t>Signes à distance</a:t>
            </a:r>
          </a:p>
          <a:p>
            <a:pPr lvl="1">
              <a:spcBef>
                <a:spcPts val="0"/>
              </a:spcBef>
            </a:pPr>
            <a:r>
              <a:rPr lang="fr-FR" dirty="0">
                <a:sym typeface="Wingdings" pitchFamily="2" charset="2"/>
              </a:rPr>
              <a:t>Ischémie distale (par occlusion de la prothèse)</a:t>
            </a:r>
          </a:p>
          <a:p>
            <a:pPr lvl="1">
              <a:spcBef>
                <a:spcPts val="0"/>
              </a:spcBef>
            </a:pPr>
            <a:r>
              <a:rPr lang="fr-FR" dirty="0">
                <a:sym typeface="Wingdings" pitchFamily="2" charset="2"/>
              </a:rPr>
              <a:t>Emboles septiques périphériques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0020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128792" cy="945160"/>
          </a:xfrm>
        </p:spPr>
        <p:txBody>
          <a:bodyPr/>
          <a:lstStyle/>
          <a:p>
            <a:r>
              <a:rPr lang="fr-FR" sz="2800" dirty="0"/>
              <a:t>Signes cliniques </a:t>
            </a:r>
            <a:br>
              <a:rPr lang="fr-FR" sz="2800" dirty="0"/>
            </a:br>
            <a:r>
              <a:rPr lang="fr-FR" sz="2800" dirty="0"/>
              <a:t>(parfois frustres donc peu sensibles)</a:t>
            </a:r>
            <a:br>
              <a:rPr lang="fr-FR" sz="2800" dirty="0"/>
            </a:br>
            <a:r>
              <a:rPr lang="fr-FR" sz="2800" dirty="0">
                <a:solidFill>
                  <a:srgbClr val="2C7C9F"/>
                </a:solidFill>
              </a:rPr>
              <a:t>IPV supra-inguinales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132856"/>
            <a:ext cx="8424936" cy="45259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dirty="0"/>
              <a:t>Fièvre fréquente</a:t>
            </a:r>
            <a:endParaRPr lang="fr-FR" sz="2200" dirty="0"/>
          </a:p>
          <a:p>
            <a:pPr lvl="1">
              <a:spcBef>
                <a:spcPts val="0"/>
              </a:spcBef>
            </a:pPr>
            <a:r>
              <a:rPr lang="fr-FR" dirty="0"/>
              <a:t>Signes locaux et régionaux</a:t>
            </a:r>
          </a:p>
          <a:p>
            <a:pPr lvl="2">
              <a:spcBef>
                <a:spcPts val="0"/>
              </a:spcBef>
            </a:pPr>
            <a:r>
              <a:rPr lang="fr-FR" sz="2200" dirty="0"/>
              <a:t>Hémorragie digestive (en cas de fistule entre prothèse et intestin)</a:t>
            </a:r>
          </a:p>
          <a:p>
            <a:pPr lvl="2">
              <a:spcBef>
                <a:spcPts val="0"/>
              </a:spcBef>
            </a:pPr>
            <a:r>
              <a:rPr lang="fr-FR" sz="2200" dirty="0"/>
              <a:t>Douleurs intra-abdominales</a:t>
            </a:r>
          </a:p>
          <a:p>
            <a:pPr lvl="2">
              <a:spcBef>
                <a:spcPts val="0"/>
              </a:spcBef>
            </a:pPr>
            <a:r>
              <a:rPr lang="fr-FR" sz="2200" dirty="0"/>
              <a:t>Faux anévrismes anastomotiques ou anévrismes </a:t>
            </a:r>
            <a:r>
              <a:rPr lang="fr-FR" sz="2200" dirty="0" err="1"/>
              <a:t>mycotiques</a:t>
            </a:r>
            <a:endParaRPr lang="fr-FR" sz="2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fr-FR" sz="2200" dirty="0" err="1"/>
              <a:t>Spondylodiscite</a:t>
            </a:r>
            <a:r>
              <a:rPr lang="fr-FR" sz="2200" dirty="0"/>
              <a:t> de contiguïté</a:t>
            </a:r>
          </a:p>
          <a:p>
            <a:pPr lvl="1">
              <a:spcBef>
                <a:spcPts val="0"/>
              </a:spcBef>
            </a:pPr>
            <a:r>
              <a:rPr lang="fr-FR" dirty="0">
                <a:sym typeface="Wingdings" pitchFamily="2" charset="2"/>
              </a:rPr>
              <a:t>Signes à distance</a:t>
            </a:r>
          </a:p>
          <a:p>
            <a:pPr lvl="2">
              <a:spcBef>
                <a:spcPts val="0"/>
              </a:spcBef>
            </a:pPr>
            <a:r>
              <a:rPr lang="fr-FR" sz="2200" dirty="0"/>
              <a:t>Ischémie aigue de membre (secondaire à un ou des embole(s)) </a:t>
            </a:r>
          </a:p>
          <a:p>
            <a:pPr lvl="2">
              <a:spcBef>
                <a:spcPts val="0"/>
              </a:spcBef>
            </a:pPr>
            <a:r>
              <a:rPr lang="fr-FR" sz="2200" dirty="0">
                <a:sym typeface="Wingdings" pitchFamily="2" charset="2"/>
              </a:rPr>
              <a:t>Localisations septiques secondaires</a:t>
            </a:r>
          </a:p>
          <a:p>
            <a:pPr marL="0" indent="0">
              <a:spcAft>
                <a:spcPts val="1200"/>
              </a:spcAft>
              <a:buNone/>
            </a:pPr>
            <a:endParaRPr lang="fr-FR" sz="3000" dirty="0">
              <a:solidFill>
                <a:srgbClr val="2C7C9F"/>
              </a:solidFill>
            </a:endParaRPr>
          </a:p>
          <a:p>
            <a:pPr marL="685800" lvl="2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196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323600"/>
            <a:ext cx="7263085" cy="801144"/>
          </a:xfrm>
        </p:spPr>
        <p:txBody>
          <a:bodyPr/>
          <a:lstStyle/>
          <a:p>
            <a:r>
              <a:rPr lang="fr-FR" sz="3600" dirty="0"/>
              <a:t>Examens biologiques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608512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NFS (hyperleucocytose dans 25% des cas)</a:t>
            </a:r>
          </a:p>
          <a:p>
            <a:r>
              <a:rPr lang="fr-FR" dirty="0">
                <a:solidFill>
                  <a:srgbClr val="000000"/>
                </a:solidFill>
              </a:rPr>
              <a:t>CRP </a:t>
            </a:r>
          </a:p>
          <a:p>
            <a:pPr lvl="1"/>
            <a:r>
              <a:rPr lang="fr-FR" dirty="0">
                <a:solidFill>
                  <a:srgbClr val="000000"/>
                </a:solidFill>
              </a:rPr>
              <a:t>Intérêt diagnostique (toujours élevée en cas d’IPV, mais parfois à un niveau faible ou modéré.)</a:t>
            </a:r>
          </a:p>
          <a:p>
            <a:pPr lvl="1"/>
            <a:r>
              <a:rPr lang="fr-FR" dirty="0">
                <a:solidFill>
                  <a:srgbClr val="000000"/>
                </a:solidFill>
              </a:rPr>
              <a:t>Intérêt pronostique : la persistance d’une CRP élevée doit faire évoquer un échec du traitement</a:t>
            </a:r>
          </a:p>
          <a:p>
            <a:r>
              <a:rPr lang="fr-FR" dirty="0">
                <a:solidFill>
                  <a:srgbClr val="000000"/>
                </a:solidFill>
              </a:rPr>
              <a:t>Le dosage des autres </a:t>
            </a:r>
            <a:r>
              <a:rPr lang="fr-FR" dirty="0" err="1">
                <a:solidFill>
                  <a:srgbClr val="000000"/>
                </a:solidFill>
              </a:rPr>
              <a:t>biomarqueurs</a:t>
            </a:r>
            <a:r>
              <a:rPr lang="fr-FR" dirty="0">
                <a:solidFill>
                  <a:srgbClr val="000000"/>
                </a:solidFill>
              </a:rPr>
              <a:t> (</a:t>
            </a:r>
            <a:r>
              <a:rPr lang="fr-FR" dirty="0" err="1">
                <a:solidFill>
                  <a:srgbClr val="000000"/>
                </a:solidFill>
              </a:rPr>
              <a:t>procalcitonine</a:t>
            </a:r>
            <a:r>
              <a:rPr lang="fr-FR" dirty="0">
                <a:solidFill>
                  <a:srgbClr val="000000"/>
                </a:solidFill>
              </a:rPr>
              <a:t>, fibrinogène, VS,…) n’est pas recommandé </a:t>
            </a:r>
          </a:p>
          <a:p>
            <a:pPr marL="457200" lvl="1" indent="0">
              <a:buNone/>
            </a:pP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260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4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5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6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7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7988</TotalTime>
  <Words>2184</Words>
  <Application>Microsoft Office PowerPoint</Application>
  <PresentationFormat>Affichage à l'écran (4:3)</PresentationFormat>
  <Paragraphs>393</Paragraphs>
  <Slides>32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32</vt:i4>
      </vt:variant>
    </vt:vector>
  </HeadingPairs>
  <TitlesOfParts>
    <vt:vector size="48" baseType="lpstr">
      <vt:lpstr>ＭＳ Ｐゴシック</vt:lpstr>
      <vt:lpstr>Arial</vt:lpstr>
      <vt:lpstr>Calibri</vt:lpstr>
      <vt:lpstr>Courier New</vt:lpstr>
      <vt:lpstr>News Gothic MT</vt:lpstr>
      <vt:lpstr>News Gothic MT (Corps)</vt:lpstr>
      <vt:lpstr>Times New Roman</vt:lpstr>
      <vt:lpstr>Wingdings</vt:lpstr>
      <vt:lpstr>Wingdings 2</vt:lpstr>
      <vt:lpstr>Brise</vt:lpstr>
      <vt:lpstr>3_Brise</vt:lpstr>
      <vt:lpstr>4_Brise</vt:lpstr>
      <vt:lpstr>5_Brise</vt:lpstr>
      <vt:lpstr>6_Brise</vt:lpstr>
      <vt:lpstr>7_Brise</vt:lpstr>
      <vt:lpstr>2_Office Theme</vt:lpstr>
      <vt:lpstr>Classification, données épidémiologiques et  diagnostiques des infections  sur prothèse vasculaire (IPV)</vt:lpstr>
      <vt:lpstr>Références</vt:lpstr>
      <vt:lpstr>Présentation PowerPoint</vt:lpstr>
      <vt:lpstr>En pratique </vt:lpstr>
      <vt:lpstr>   Données épidémiologiques</vt:lpstr>
      <vt:lpstr>  Epidémiologie microbienne </vt:lpstr>
      <vt:lpstr>Signes cliniques (parfois frustres donc peu sensibles) IPV infra-inguinales</vt:lpstr>
      <vt:lpstr>Signes cliniques  (parfois frustres donc peu sensibles) IPV supra-inguinales </vt:lpstr>
      <vt:lpstr>Examens biologiques</vt:lpstr>
      <vt:lpstr>Examens microbiologiques</vt:lpstr>
      <vt:lpstr>Imagerie conventionnelle</vt:lpstr>
      <vt:lpstr>Imagerie nucléaire</vt:lpstr>
      <vt:lpstr>IPV supra-inguinale</vt:lpstr>
      <vt:lpstr>IPV infra-inguinale</vt:lpstr>
      <vt:lpstr>Antibiothérapie des infections de prothèses vasculaires (IPV)</vt:lpstr>
      <vt:lpstr>Références</vt:lpstr>
      <vt:lpstr>  Généralités  </vt:lpstr>
      <vt:lpstr>Antibiothérapie des IPV</vt:lpstr>
      <vt:lpstr>Période pré-opératoire</vt:lpstr>
      <vt:lpstr>Présentation PowerPoint</vt:lpstr>
      <vt:lpstr>Antibiothérapie probabiliste pré opératoire  </vt:lpstr>
      <vt:lpstr>Présentation PowerPoint</vt:lpstr>
      <vt:lpstr>Présentation PowerPoint</vt:lpstr>
      <vt:lpstr>Antibiothérapie probabiliste per opératoire </vt:lpstr>
      <vt:lpstr>Présentation PowerPoint</vt:lpstr>
      <vt:lpstr>Antibiothérapie documentée  en post opératoire </vt:lpstr>
      <vt:lpstr>Antibiothérapie documentée  en post opératoire </vt:lpstr>
      <vt:lpstr>Cas particulier :  infection à Candida spp</vt:lpstr>
      <vt:lpstr>Principes thérapeutiques</vt:lpstr>
      <vt:lpstr>Durée de traitement</vt:lpstr>
      <vt:lpstr>Antibiothérapie suppressive </vt:lpstr>
      <vt:lpstr>Antibiothérapie suppressive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Infections de prothèse vasculaire Questions pour les experts</dc:title>
  <dc:creator>BONNET Eric</dc:creator>
  <cp:lastModifiedBy>Delphine Page</cp:lastModifiedBy>
  <cp:revision>249</cp:revision>
  <dcterms:created xsi:type="dcterms:W3CDTF">2018-11-04T00:09:57Z</dcterms:created>
  <dcterms:modified xsi:type="dcterms:W3CDTF">2026-03-20T08:52:15Z</dcterms:modified>
</cp:coreProperties>
</file>