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8" r:id="rId2"/>
    <p:sldId id="329" r:id="rId3"/>
    <p:sldId id="330" r:id="rId4"/>
    <p:sldId id="325" r:id="rId5"/>
    <p:sldId id="322" r:id="rId6"/>
    <p:sldId id="323" r:id="rId7"/>
    <p:sldId id="324" r:id="rId8"/>
    <p:sldId id="328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13" autoAdjust="0"/>
  </p:normalViewPr>
  <p:slideViewPr>
    <p:cSldViewPr snapToGrid="0" snapToObjects="1"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BEE56-73E0-0B47-AA99-FC8DFFA60AC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D222F-F3DE-F743-9BED-CDD83F9A3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85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97906" y="0"/>
            <a:ext cx="1123235" cy="1041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695" y="1372330"/>
            <a:ext cx="8458874" cy="2803058"/>
          </a:xfrm>
        </p:spPr>
        <p:txBody>
          <a:bodyPr>
            <a:normAutofit/>
          </a:bodyPr>
          <a:lstStyle/>
          <a:p>
            <a:r>
              <a:rPr lang="fr-FR" sz="3200" dirty="0"/>
              <a:t>Prévention, diagnostic et </a:t>
            </a:r>
            <a:br>
              <a:rPr lang="fr-FR" sz="3200" dirty="0"/>
            </a:br>
            <a:r>
              <a:rPr lang="fr-FR" sz="3200" dirty="0"/>
              <a:t>traitement des infections sur </a:t>
            </a:r>
            <a:br>
              <a:rPr lang="fr-FR" sz="3200" dirty="0"/>
            </a:br>
            <a:r>
              <a:rPr lang="fr-FR" sz="3200" dirty="0"/>
              <a:t>matériel </a:t>
            </a:r>
            <a:r>
              <a:rPr lang="fr-FR" sz="3200" dirty="0" err="1"/>
              <a:t>endo</a:t>
            </a:r>
            <a:r>
              <a:rPr lang="fr-FR" sz="3200" dirty="0"/>
              <a:t>-urétéral de l’adulte</a:t>
            </a:r>
            <a:br>
              <a:rPr lang="fr-FR" sz="3600" dirty="0"/>
            </a:br>
            <a:br>
              <a:rPr lang="fr-FR" sz="2800" dirty="0"/>
            </a:br>
            <a:endParaRPr lang="fr-FR" sz="2000" dirty="0">
              <a:latin typeface="News Gothic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A4E00A-FA08-5C40-B899-1311772D471B}"/>
              </a:ext>
            </a:extLst>
          </p:cNvPr>
          <p:cNvSpPr txBox="1"/>
          <p:nvPr/>
        </p:nvSpPr>
        <p:spPr>
          <a:xfrm>
            <a:off x="0" y="6118921"/>
            <a:ext cx="900714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Tx/>
            </a:pPr>
            <a:r>
              <a:rPr lang="fr-FR" dirty="0">
                <a:solidFill>
                  <a:srgbClr val="898989"/>
                </a:solidFill>
                <a:ea typeface="ＭＳ Ｐゴシック" charset="0"/>
              </a:rPr>
              <a:t> Diapositives validées par le comité des référentiels de la </a:t>
            </a:r>
            <a:r>
              <a:rPr lang="fr-FR" dirty="0">
                <a:solidFill>
                  <a:srgbClr val="898989"/>
                </a:solidFill>
                <a:highlight>
                  <a:srgbClr val="FFFF00"/>
                </a:highlight>
                <a:ea typeface="ＭＳ Ｐゴシック" charset="0"/>
              </a:rPr>
              <a:t>SPILF le 12 mai  2021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5" y="200188"/>
            <a:ext cx="23018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2376" y="4715559"/>
            <a:ext cx="53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Recommandations de bonne pratique</a:t>
            </a:r>
            <a:br>
              <a:rPr lang="fr-FR" dirty="0"/>
            </a:br>
            <a:r>
              <a:rPr lang="fr-FR" dirty="0"/>
              <a:t>Comité d’infectiologie de l’AFU</a:t>
            </a:r>
            <a:br>
              <a:rPr lang="fr-FR" dirty="0"/>
            </a:br>
            <a:r>
              <a:rPr lang="fr-FR" dirty="0"/>
              <a:t>Juin 2020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F951595-A092-8E99-832B-CEC07C5699DA}"/>
              </a:ext>
            </a:extLst>
          </p:cNvPr>
          <p:cNvGrpSpPr/>
          <p:nvPr/>
        </p:nvGrpSpPr>
        <p:grpSpPr>
          <a:xfrm>
            <a:off x="0" y="-1"/>
            <a:ext cx="9144000" cy="1205713"/>
            <a:chOff x="0" y="-1"/>
            <a:chExt cx="9144000" cy="12057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7838A6-17F5-84EB-625B-5513E239B536}"/>
                </a:ext>
              </a:extLst>
            </p:cNvPr>
            <p:cNvSpPr/>
            <p:nvPr userDrawn="1"/>
          </p:nvSpPr>
          <p:spPr>
            <a:xfrm>
              <a:off x="7601594" y="-1"/>
              <a:ext cx="1542406" cy="1205713"/>
            </a:xfrm>
            <a:prstGeom prst="rect">
              <a:avLst/>
            </a:prstGeom>
            <a:solidFill>
              <a:srgbClr val="FAFE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DC0F80-0D87-3E72-79FE-67F482161355}"/>
                </a:ext>
              </a:extLst>
            </p:cNvPr>
            <p:cNvSpPr/>
            <p:nvPr userDrawn="1"/>
          </p:nvSpPr>
          <p:spPr>
            <a:xfrm>
              <a:off x="0" y="0"/>
              <a:ext cx="9144000" cy="27512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</a:ln>
            <a:effectLst>
              <a:outerShdw blurRad="63500" dist="25400" dir="5400000" sx="101000" sy="101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216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Document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Aptos" panose="020B0004020202020204" pitchFamily="34" charset="0"/>
                  <a:cs typeface="Aptos" panose="020B0004020202020204" pitchFamily="34" charset="0"/>
                </a:rPr>
                <a:t>potentiellement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obsolète.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Aptos" panose="020B0004020202020204" pitchFamily="34" charset="0"/>
                  <a:cs typeface="Aptos" panose="020B0004020202020204" pitchFamily="34" charset="0"/>
                </a:rPr>
                <a:t>Consultez l'application smartphone pour la dernière mise à jour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DC07D39-85AB-5C12-4E55-1E17319A62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43" y="64734"/>
              <a:ext cx="1076241" cy="1076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4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33361"/>
          </a:xfrm>
        </p:spPr>
        <p:txBody>
          <a:bodyPr/>
          <a:lstStyle/>
          <a:p>
            <a:r>
              <a:rPr lang="fr-FR" dirty="0"/>
              <a:t>Sociétés partenaires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9971" r="99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2821" y="2146089"/>
            <a:ext cx="5795518" cy="3797511"/>
          </a:xfrm>
        </p:spPr>
        <p:txBody>
          <a:bodyPr/>
          <a:lstStyle/>
          <a:p>
            <a:r>
              <a:rPr lang="fr-FR" dirty="0">
                <a:solidFill>
                  <a:srgbClr val="005FB0"/>
                </a:solidFill>
                <a:cs typeface="Arial"/>
              </a:rPr>
              <a:t>M</a:t>
            </a:r>
            <a:r>
              <a:rPr lang="fr-FR" dirty="0">
                <a:solidFill>
                  <a:srgbClr val="005FB0"/>
                </a:solidFill>
                <a:latin typeface="+mj-lt"/>
                <a:cs typeface="Arial"/>
              </a:rPr>
              <a:t>atériel </a:t>
            </a:r>
            <a:r>
              <a:rPr lang="fr-FR" dirty="0" err="1">
                <a:solidFill>
                  <a:srgbClr val="005FB0"/>
                </a:solidFill>
                <a:latin typeface="+mj-lt"/>
                <a:cs typeface="Arial"/>
              </a:rPr>
              <a:t>endo</a:t>
            </a:r>
            <a:r>
              <a:rPr lang="fr-FR" dirty="0">
                <a:solidFill>
                  <a:srgbClr val="005FB0"/>
                </a:solidFill>
                <a:latin typeface="+mj-lt"/>
                <a:cs typeface="Arial"/>
              </a:rPr>
              <a:t>-urétéral</a:t>
            </a:r>
            <a:endParaRPr lang="fr-FR" dirty="0">
              <a:solidFill>
                <a:srgbClr val="005FB0"/>
              </a:solidFill>
              <a:cs typeface="Arial"/>
            </a:endParaRPr>
          </a:p>
          <a:p>
            <a:pPr lvl="1"/>
            <a:r>
              <a:rPr lang="fr-FR" dirty="0">
                <a:solidFill>
                  <a:srgbClr val="005FB0"/>
                </a:solidFill>
                <a:cs typeface="Arial"/>
              </a:rPr>
              <a:t>Sonde JJ</a:t>
            </a:r>
          </a:p>
          <a:p>
            <a:pPr lvl="1"/>
            <a:r>
              <a:rPr lang="fr-FR" dirty="0">
                <a:solidFill>
                  <a:srgbClr val="005FB0"/>
                </a:solidFill>
                <a:cs typeface="Arial"/>
              </a:rPr>
              <a:t>Sonde urétérale</a:t>
            </a:r>
          </a:p>
          <a:p>
            <a:pPr lvl="1"/>
            <a:r>
              <a:rPr lang="fr-FR" dirty="0">
                <a:solidFill>
                  <a:srgbClr val="005FB0"/>
                </a:solidFill>
                <a:cs typeface="Arial"/>
              </a:rPr>
              <a:t>Sonde de </a:t>
            </a:r>
            <a:r>
              <a:rPr lang="fr-FR" dirty="0" err="1">
                <a:solidFill>
                  <a:srgbClr val="005FB0"/>
                </a:solidFill>
                <a:cs typeface="Arial"/>
              </a:rPr>
              <a:t>néphrostomie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27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353754" cy="1089563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Prévention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45327"/>
            <a:ext cx="8042276" cy="5051341"/>
          </a:xfrm>
        </p:spPr>
        <p:txBody>
          <a:bodyPr>
            <a:normAutofit lnSpcReduction="10000"/>
          </a:bodyPr>
          <a:lstStyle/>
          <a:p>
            <a:pPr marL="349250" lvl="1" indent="0" algn="just">
              <a:spcBef>
                <a:spcPts val="0"/>
              </a:spcBef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En présence de matériel </a:t>
            </a:r>
            <a:r>
              <a:rPr lang="fr-FR" dirty="0" err="1">
                <a:solidFill>
                  <a:schemeClr val="tx1"/>
                </a:solidFill>
              </a:rPr>
              <a:t>endo</a:t>
            </a:r>
            <a:r>
              <a:rPr lang="fr-FR" dirty="0">
                <a:solidFill>
                  <a:schemeClr val="tx1"/>
                </a:solidFill>
              </a:rPr>
              <a:t>-urétéral, il est recommandé: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ne pas rechercher ni traiter une colonisation 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sauf en cas de grossesse ou avant une chirurgie de l’appareil génito-urinaire</a:t>
            </a: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349250" lvl="1" indent="-34925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fr-FR" sz="2400" dirty="0">
                <a:solidFill>
                  <a:schemeClr val="tx1"/>
                </a:solidFill>
              </a:rPr>
              <a:t>En cas de pose ou de changement de matériel </a:t>
            </a:r>
            <a:r>
              <a:rPr lang="fr-FR" sz="2400" dirty="0" err="1">
                <a:solidFill>
                  <a:schemeClr val="tx1"/>
                </a:solidFill>
              </a:rPr>
              <a:t>endo</a:t>
            </a:r>
            <a:r>
              <a:rPr lang="fr-FR" sz="2400" dirty="0">
                <a:solidFill>
                  <a:schemeClr val="tx1"/>
                </a:solidFill>
              </a:rPr>
              <a:t>-urétéral, il est recommandé </a:t>
            </a:r>
          </a:p>
          <a:p>
            <a:pPr marL="631825" lvl="2" indent="-349250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faire un ECBU dans les 10 jours précédents et de réaliser un antibiogramme pour chaque bactérie isolée en cas d’ECBU </a:t>
            </a:r>
            <a:r>
              <a:rPr lang="fr-FR" sz="2400" dirty="0" err="1">
                <a:solidFill>
                  <a:schemeClr val="tx1"/>
                </a:solidFill>
              </a:rPr>
              <a:t>polymicrobien</a:t>
            </a:r>
            <a:r>
              <a:rPr lang="fr-FR" sz="2400" dirty="0">
                <a:solidFill>
                  <a:schemeClr val="tx1"/>
                </a:solidFill>
              </a:rPr>
              <a:t> ou de </a:t>
            </a:r>
            <a:r>
              <a:rPr lang="fr-FR" sz="2400" dirty="0" err="1">
                <a:solidFill>
                  <a:schemeClr val="tx1"/>
                </a:solidFill>
              </a:rPr>
              <a:t>recontrôler</a:t>
            </a:r>
            <a:r>
              <a:rPr lang="fr-FR" sz="2400" dirty="0">
                <a:solidFill>
                  <a:schemeClr val="tx1"/>
                </a:solidFill>
              </a:rPr>
              <a:t> l’ECBU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traiter 48 heures avant et jusqu’à 24 heures après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16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364639" cy="1074964"/>
          </a:xfrm>
        </p:spPr>
        <p:txBody>
          <a:bodyPr/>
          <a:lstStyle/>
          <a:p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r>
              <a:rPr lang="fr-FR" sz="4400" cap="all" dirty="0">
                <a:solidFill>
                  <a:srgbClr val="005FB0"/>
                </a:solidFill>
                <a:cs typeface="Arial"/>
              </a:rPr>
              <a:t> </a:t>
            </a:r>
            <a:r>
              <a:rPr lang="fr-FR" sz="4400" dirty="0">
                <a:solidFill>
                  <a:srgbClr val="005FB0"/>
                </a:solidFill>
                <a:cs typeface="Arial"/>
              </a:rPr>
              <a:t>Prévention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102293"/>
            <a:ext cx="8042276" cy="38413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n’est pas recommandé de faire un ECBU avant ablation d’une sonde de </a:t>
            </a:r>
            <a:r>
              <a:rPr lang="fr-FR" dirty="0" err="1">
                <a:solidFill>
                  <a:schemeClr val="tx1"/>
                </a:solidFill>
              </a:rPr>
              <a:t>néphrostomie</a:t>
            </a:r>
            <a:r>
              <a:rPr lang="fr-FR" dirty="0">
                <a:solidFill>
                  <a:schemeClr val="tx1"/>
                </a:solidFill>
              </a:rPr>
              <a:t> ou d’un matériel urétéral en l’absence de symptômes</a:t>
            </a:r>
          </a:p>
          <a:p>
            <a:pPr marL="349250" lvl="1" indent="0" algn="just"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est recommandé 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laisser le matériel </a:t>
            </a:r>
            <a:r>
              <a:rPr lang="fr-FR" sz="2400" dirty="0" err="1">
                <a:solidFill>
                  <a:schemeClr val="tx1"/>
                </a:solidFill>
              </a:rPr>
              <a:t>endo</a:t>
            </a:r>
            <a:r>
              <a:rPr lang="fr-FR" sz="2400" dirty="0">
                <a:solidFill>
                  <a:schemeClr val="tx1"/>
                </a:solidFill>
              </a:rPr>
              <a:t>-urétéral le moins longtemps possible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ne pas prolonger un traitement antibiotique</a:t>
            </a:r>
            <a:endParaRPr lang="fr-FR" sz="2400" dirty="0"/>
          </a:p>
          <a:p>
            <a:pPr lvl="1" algn="just">
              <a:spcBef>
                <a:spcPts val="0"/>
              </a:spcBef>
            </a:pPr>
            <a:endParaRPr lang="fr-FR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3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179582" cy="1111624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Diagnostic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9427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est recommandé de :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réaliser un ECBU devant une suspicion d’infection sur matériel </a:t>
            </a:r>
            <a:r>
              <a:rPr lang="fr-FR" dirty="0" err="1">
                <a:solidFill>
                  <a:schemeClr val="tx1"/>
                </a:solidFill>
              </a:rPr>
              <a:t>endo</a:t>
            </a:r>
            <a:r>
              <a:rPr lang="fr-FR" dirty="0">
                <a:solidFill>
                  <a:schemeClr val="tx1"/>
                </a:solidFill>
              </a:rPr>
              <a:t>-urétéral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ne pas utiliser la bandelette urinaire 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ne pas tenir compte de la </a:t>
            </a:r>
            <a:r>
              <a:rPr lang="fr-FR" dirty="0" err="1">
                <a:solidFill>
                  <a:schemeClr val="tx1"/>
                </a:solidFill>
              </a:rPr>
              <a:t>leucocyturie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ne pas envoyer les sondes au laboratoire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de privilégier les signes cliniques aux seuils de bactériurie pour la décision thérapeutique</a:t>
            </a: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L’intérêt de la CRP et de la </a:t>
            </a:r>
            <a:r>
              <a:rPr lang="fr-FR" dirty="0" err="1">
                <a:solidFill>
                  <a:schemeClr val="tx1"/>
                </a:solidFill>
              </a:rPr>
              <a:t>procalcitonine</a:t>
            </a:r>
            <a:r>
              <a:rPr lang="fr-FR" dirty="0">
                <a:solidFill>
                  <a:schemeClr val="tx1"/>
                </a:solidFill>
              </a:rPr>
              <a:t> n’est pas démontré</a:t>
            </a:r>
          </a:p>
        </p:txBody>
      </p:sp>
    </p:spTree>
    <p:extLst>
      <p:ext uri="{BB962C8B-B14F-4D97-AF65-F5344CB8AC3E}">
        <p14:creationId xmlns:p14="http://schemas.microsoft.com/office/powerpoint/2010/main" val="414876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375525" cy="1016567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9646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est recommandé de changer </a:t>
            </a:r>
            <a:r>
              <a:rPr lang="fr-FR" b="1" dirty="0">
                <a:solidFill>
                  <a:schemeClr val="tx1"/>
                </a:solidFill>
              </a:rPr>
              <a:t>en urgence </a:t>
            </a:r>
            <a:r>
              <a:rPr lang="fr-FR" dirty="0">
                <a:solidFill>
                  <a:schemeClr val="tx1"/>
                </a:solidFill>
              </a:rPr>
              <a:t>le matériel en cas :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err="1">
                <a:solidFill>
                  <a:schemeClr val="tx1"/>
                </a:solidFill>
              </a:rPr>
              <a:t>sepsis</a:t>
            </a:r>
            <a:r>
              <a:rPr lang="fr-FR" dirty="0">
                <a:solidFill>
                  <a:schemeClr val="tx1"/>
                </a:solidFill>
              </a:rPr>
              <a:t> (quick SOFA ≥ 2) ou de choc septique</a:t>
            </a:r>
          </a:p>
          <a:p>
            <a:pPr marL="34925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     ET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d’une dilatation du haut appareil urinaire</a:t>
            </a:r>
          </a:p>
          <a:p>
            <a:pPr marL="34925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n’est pas recommandé de changer systématiquement un matériel </a:t>
            </a:r>
            <a:r>
              <a:rPr lang="fr-FR" dirty="0" err="1">
                <a:solidFill>
                  <a:schemeClr val="tx1"/>
                </a:solidFill>
              </a:rPr>
              <a:t>endo</a:t>
            </a:r>
            <a:r>
              <a:rPr lang="fr-FR" dirty="0">
                <a:solidFill>
                  <a:schemeClr val="tx1"/>
                </a:solidFill>
              </a:rPr>
              <a:t>-urétéral en cas d’infection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Situations </a:t>
            </a:r>
            <a:r>
              <a:rPr lang="fr-FR" b="1" dirty="0">
                <a:solidFill>
                  <a:schemeClr val="tx1"/>
                </a:solidFill>
              </a:rPr>
              <a:t>non urgentes </a:t>
            </a:r>
            <a:r>
              <a:rPr lang="fr-FR" dirty="0">
                <a:solidFill>
                  <a:schemeClr val="tx1"/>
                </a:solidFill>
              </a:rPr>
              <a:t>pouvant conduire à un changement du matériel (délai optimal non défini)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apparition ou majoration d’une dilatation du haut appareil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non amélioration clinique après 72 heures d’antibiothérapie bien conduite,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rechute ou récidive de l’infection sur matériel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419068" cy="826776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Traitement probabiliste</a:t>
            </a:r>
            <a:endParaRPr lang="fr-FR" sz="4400" b="1" cap="all" dirty="0">
              <a:solidFill>
                <a:srgbClr val="005FB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375" y="1230086"/>
            <a:ext cx="8788167" cy="5159827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Ab</a:t>
            </a:r>
            <a:r>
              <a:rPr lang="fr-FR" sz="2600" dirty="0">
                <a:solidFill>
                  <a:schemeClr val="tx1"/>
                </a:solidFill>
              </a:rPr>
              <a:t>sence de facteurs de risque d’EBLSE: </a:t>
            </a:r>
            <a:r>
              <a:rPr lang="fr-FR" sz="2600" dirty="0" err="1">
                <a:solidFill>
                  <a:schemeClr val="tx1"/>
                </a:solidFill>
              </a:rPr>
              <a:t>pipéracilline-tazobactam</a:t>
            </a:r>
            <a:endParaRPr lang="fr-FR" sz="2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2600" dirty="0">
                <a:solidFill>
                  <a:schemeClr val="tx1"/>
                </a:solidFill>
              </a:rPr>
              <a:t>Présence de facteurs de risque d’EBLSE* 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600" dirty="0">
                <a:solidFill>
                  <a:schemeClr val="tx1"/>
                </a:solidFill>
              </a:rPr>
              <a:t>Patient non grave : </a:t>
            </a:r>
            <a:r>
              <a:rPr lang="fr-FR" sz="2600" dirty="0" err="1">
                <a:solidFill>
                  <a:schemeClr val="tx1"/>
                </a:solidFill>
              </a:rPr>
              <a:t>pipéracilline-tazobactam</a:t>
            </a:r>
            <a:endParaRPr lang="fr-FR" sz="2600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600" dirty="0">
                <a:solidFill>
                  <a:schemeClr val="tx1"/>
                </a:solidFill>
              </a:rPr>
              <a:t>Patient avec signes de gravité : </a:t>
            </a:r>
            <a:r>
              <a:rPr lang="fr-FR" sz="2600" dirty="0" err="1">
                <a:solidFill>
                  <a:schemeClr val="tx1"/>
                </a:solidFill>
              </a:rPr>
              <a:t>carbapénème</a:t>
            </a:r>
            <a:endParaRPr lang="fr-FR" sz="2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ct val="170000"/>
              <a:buFont typeface="Arial"/>
              <a:buChar char="•"/>
            </a:pPr>
            <a:r>
              <a:rPr lang="fr-FR" sz="2600" dirty="0">
                <a:solidFill>
                  <a:schemeClr val="tx1"/>
                </a:solidFill>
              </a:rPr>
              <a:t>Si choc septique : </a:t>
            </a:r>
            <a:r>
              <a:rPr lang="fr-FR" sz="2600" dirty="0" err="1">
                <a:solidFill>
                  <a:schemeClr val="tx1"/>
                </a:solidFill>
              </a:rPr>
              <a:t>amikacine</a:t>
            </a:r>
            <a:r>
              <a:rPr lang="fr-FR" sz="2600" dirty="0">
                <a:solidFill>
                  <a:schemeClr val="tx1"/>
                </a:solidFill>
              </a:rPr>
              <a:t> en association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ct val="170000"/>
              <a:buFont typeface="Arial"/>
              <a:buChar char="•"/>
            </a:pPr>
            <a:r>
              <a:rPr lang="fr-FR" sz="2600" dirty="0">
                <a:solidFill>
                  <a:schemeClr val="tx1"/>
                </a:solidFill>
              </a:rPr>
              <a:t>Prise en compte des résultats d’un ECBU de moins de 3 mois, avec BLSE: choix de la </a:t>
            </a:r>
            <a:r>
              <a:rPr lang="fr-FR" sz="2600" dirty="0" err="1">
                <a:solidFill>
                  <a:schemeClr val="tx1"/>
                </a:solidFill>
              </a:rPr>
              <a:t>bétalactamine</a:t>
            </a:r>
            <a:r>
              <a:rPr lang="fr-FR" sz="2600" dirty="0">
                <a:solidFill>
                  <a:schemeClr val="tx1"/>
                </a:solidFill>
              </a:rPr>
              <a:t> selon antibiogramme, en l’absence de signes de gravité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170000"/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ct val="170000"/>
              <a:buFont typeface="Arial"/>
              <a:buChar char="•"/>
            </a:pPr>
            <a:r>
              <a:rPr lang="fr-FR" sz="2600" dirty="0">
                <a:solidFill>
                  <a:schemeClr val="tx1"/>
                </a:solidFill>
              </a:rPr>
              <a:t>Il est recommandé de traiter 5 jours en cas d’évolution rapidement favorable et 10 jours dans les autres situations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170000"/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* </a:t>
            </a:r>
            <a:r>
              <a:rPr lang="fr-FR" dirty="0" err="1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 diapositive suivante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31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>
            <a:extLst>
              <a:ext uri="{FF2B5EF4-FFF2-40B4-BE49-F238E27FC236}">
                <a16:creationId xmlns:a16="http://schemas.microsoft.com/office/drawing/2014/main" id="{09299687-3AF6-E448-8ADB-468CA455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50" y="455613"/>
            <a:ext cx="8915400" cy="719137"/>
          </a:xfrm>
        </p:spPr>
        <p:txBody>
          <a:bodyPr/>
          <a:lstStyle/>
          <a:p>
            <a:r>
              <a:rPr lang="fr-FR" altLang="fr-FR" sz="3200" dirty="0"/>
              <a:t>Facteurs de risque d’infection à </a:t>
            </a:r>
            <a:br>
              <a:rPr lang="fr-FR" altLang="fr-FR" sz="3200" dirty="0"/>
            </a:br>
            <a:r>
              <a:rPr lang="fr-FR" altLang="fr-FR" sz="3200" dirty="0"/>
              <a:t>EBLSE</a:t>
            </a:r>
          </a:p>
        </p:txBody>
      </p:sp>
      <p:sp>
        <p:nvSpPr>
          <p:cNvPr id="10242" name="Espace réservé du contenu 2">
            <a:extLst>
              <a:ext uri="{FF2B5EF4-FFF2-40B4-BE49-F238E27FC236}">
                <a16:creationId xmlns:a16="http://schemas.microsoft.com/office/drawing/2014/main" id="{579394E0-2410-CA4E-AAB8-219303E4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2262950"/>
            <a:ext cx="8042275" cy="3430759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2" charset="2"/>
              <a:buNone/>
            </a:pPr>
            <a:r>
              <a:rPr lang="fr-FR" altLang="fr-FR" sz="2000" dirty="0">
                <a:cs typeface="Arial" panose="020B0604020202020204" pitchFamily="34" charset="0"/>
              </a:rPr>
              <a:t>Il est recommandé de prendre en compte les facteurs de risque suivants :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>
                <a:cs typeface="Arial" panose="020B0604020202020204" pitchFamily="34" charset="0"/>
              </a:rPr>
              <a:t> exposition à un antibiotique (amoxicilline-acide clavulanique, C2G, C3G, </a:t>
            </a:r>
            <a:r>
              <a:rPr lang="fr-FR" altLang="fr-FR" sz="2000" dirty="0" err="1">
                <a:cs typeface="Arial" panose="020B0604020202020204" pitchFamily="34" charset="0"/>
              </a:rPr>
              <a:t>fluoroquinolones</a:t>
            </a:r>
            <a:r>
              <a:rPr lang="fr-FR" altLang="fr-FR" sz="2000" dirty="0">
                <a:cs typeface="Arial" panose="020B0604020202020204" pitchFamily="34" charset="0"/>
              </a:rPr>
              <a:t>) dans les 3 mois précédents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>
                <a:cs typeface="Arial" panose="020B0604020202020204" pitchFamily="34" charset="0"/>
              </a:rPr>
              <a:t> antécédent de colonisation ou d’infection à entérobactérie résistante aux C3G dans les 3 mois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>
                <a:cs typeface="Arial" panose="020B0604020202020204" pitchFamily="34" charset="0"/>
              </a:rPr>
              <a:t> antécédent d’une autre infection liée aux soins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>
                <a:cs typeface="Arial" panose="020B0604020202020204" pitchFamily="34" charset="0"/>
              </a:rPr>
              <a:t> voyage à l’étranger dans les 3 mois </a:t>
            </a:r>
          </a:p>
          <a:p>
            <a:pPr marL="0" indent="0">
              <a:buNone/>
            </a:pPr>
            <a:endParaRPr lang="fr-FR" altLang="fr-FR" dirty="0"/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F226008E-0520-8043-BB0E-A0BDD82CE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9BE8AF-9669-A043-A731-6886D69C488A}" type="slidenum">
              <a:rPr lang="fr-FR" altLang="fr-FR" sz="1600">
                <a:solidFill>
                  <a:schemeClr val="bg1"/>
                </a:solidFill>
                <a:latin typeface="News Gothic MT" panose="020B0503020103020203" pitchFamily="34" charset="0"/>
              </a:rPr>
              <a:pPr/>
              <a:t>9</a:t>
            </a:fld>
            <a:endParaRPr lang="fr-FR" altLang="fr-FR" sz="1600">
              <a:solidFill>
                <a:schemeClr val="bg1"/>
              </a:solidFill>
              <a:latin typeface="News Gothic MT" panose="020B0503020103020203" pitchFamily="34" charset="0"/>
            </a:endParaRPr>
          </a:p>
        </p:txBody>
      </p:sp>
      <p:pic>
        <p:nvPicPr>
          <p:cNvPr id="10244" name="Image 4" descr="Résultat de recherche d'images pour &quot;spilf&quot;">
            <a:extLst>
              <a:ext uri="{FF2B5EF4-FFF2-40B4-BE49-F238E27FC236}">
                <a16:creationId xmlns:a16="http://schemas.microsoft.com/office/drawing/2014/main" id="{3B8AA838-05A5-6E4A-ADE2-AE2F621D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127000"/>
            <a:ext cx="11287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3769</TotalTime>
  <Words>506</Words>
  <Application>Microsoft Office PowerPoint</Application>
  <PresentationFormat>Affichage à l'écran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News Gothic MT</vt:lpstr>
      <vt:lpstr>News Gothic MT (Corps)</vt:lpstr>
      <vt:lpstr>Wingdings</vt:lpstr>
      <vt:lpstr>Wingdings 2</vt:lpstr>
      <vt:lpstr>Brise</vt:lpstr>
      <vt:lpstr>Prévention, diagnostic et  traitement des infections sur  matériel endo-urétéral de l’adulte  </vt:lpstr>
      <vt:lpstr>Sociétés partenaires</vt:lpstr>
      <vt:lpstr>Définition</vt:lpstr>
      <vt:lpstr>Prévention</vt:lpstr>
      <vt:lpstr>     Prévention</vt:lpstr>
      <vt:lpstr>Diagnostic</vt:lpstr>
      <vt:lpstr>Traitement</vt:lpstr>
      <vt:lpstr>Traitement probabiliste</vt:lpstr>
      <vt:lpstr>Facteurs de risque d’infection à  EBLSE</vt:lpstr>
    </vt:vector>
  </TitlesOfParts>
  <Company>ARREPI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Delphine Page</cp:lastModifiedBy>
  <cp:revision>103</cp:revision>
  <dcterms:created xsi:type="dcterms:W3CDTF">2013-04-22T14:21:17Z</dcterms:created>
  <dcterms:modified xsi:type="dcterms:W3CDTF">2026-04-03T08:16:26Z</dcterms:modified>
</cp:coreProperties>
</file>