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4"/>
  </p:notesMasterIdLst>
  <p:sldIdLst>
    <p:sldId id="344" r:id="rId2"/>
    <p:sldId id="516" r:id="rId3"/>
    <p:sldId id="515" r:id="rId4"/>
    <p:sldId id="519" r:id="rId5"/>
    <p:sldId id="517" r:id="rId6"/>
    <p:sldId id="521" r:id="rId7"/>
    <p:sldId id="512" r:id="rId8"/>
    <p:sldId id="513" r:id="rId9"/>
    <p:sldId id="514" r:id="rId10"/>
    <p:sldId id="522" r:id="rId11"/>
    <p:sldId id="523" r:id="rId12"/>
    <p:sldId id="518" r:id="rId13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  <p:cmAuthor id="2" name="CASERIS Marion" initials="CM" lastIdx="2" clrIdx="2">
    <p:extLst>
      <p:ext uri="{19B8F6BF-5375-455C-9EA6-DF929625EA0E}">
        <p15:presenceInfo xmlns:p15="http://schemas.microsoft.com/office/powerpoint/2012/main" userId="S-1-5-21-3834895988-1951830915-283893654-6794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6E87"/>
    <a:srgbClr val="FFFFFF"/>
    <a:srgbClr val="C7CCCC"/>
    <a:srgbClr val="C7CACB"/>
    <a:srgbClr val="E7F6EF"/>
    <a:srgbClr val="C6CBCB"/>
    <a:srgbClr val="0E6E54"/>
    <a:srgbClr val="C6CACA"/>
    <a:srgbClr val="B2BEC2"/>
    <a:srgbClr val="16B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8" autoAdjust="0"/>
    <p:restoredTop sz="95940" autoAdjust="0"/>
  </p:normalViewPr>
  <p:slideViewPr>
    <p:cSldViewPr>
      <p:cViewPr varScale="1">
        <p:scale>
          <a:sx n="112" d="100"/>
          <a:sy n="112" d="100"/>
        </p:scale>
        <p:origin x="1626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1432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040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88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5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lfrance.org/wp-content/uploads/2017/06/RPC10_pharyngites.pd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fm-microbiologie.org/wp-content/uploads/2024/06/CASFM2024_V1.0.pdf" TargetMode="External"/><Relationship Id="rId2" Type="http://schemas.openxmlformats.org/officeDocument/2006/relationships/hyperlink" Target="http://abxbmi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829816" y="3445768"/>
            <a:ext cx="7826684" cy="2403475"/>
          </a:xfrm>
        </p:spPr>
        <p:txBody>
          <a:bodyPr/>
          <a:lstStyle/>
          <a:p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Antibiothérapie des infections cervicales profondes d’origine pharyngée chez l’enfant et l’adulte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2400" b="1" dirty="0" err="1"/>
              <a:t>Diaporama</a:t>
            </a:r>
            <a:r>
              <a:rPr lang="en-US" sz="2400" b="1" dirty="0"/>
              <a:t> SPILF</a:t>
            </a:r>
            <a:br>
              <a:rPr lang="en-US" sz="2400" b="1" dirty="0"/>
            </a:br>
            <a:r>
              <a:rPr lang="en-US" sz="2400" b="1" dirty="0"/>
              <a:t>à </a:t>
            </a:r>
            <a:r>
              <a:rPr lang="en-US" sz="2400" b="1" dirty="0" err="1"/>
              <a:t>partir</a:t>
            </a:r>
            <a:r>
              <a:rPr lang="en-US" sz="2400" b="1" dirty="0"/>
              <a:t> des </a:t>
            </a:r>
            <a:r>
              <a:rPr lang="en-US" sz="2400" b="1" dirty="0" err="1"/>
              <a:t>recommandations</a:t>
            </a:r>
            <a:r>
              <a:rPr lang="en-US" sz="2400" b="1" dirty="0"/>
              <a:t> de la SFORL 2024</a:t>
            </a: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News Gothic MT" charset="0"/>
                <a:ea typeface="ＭＳ Ｐゴシック" charset="0"/>
              </a:rPr>
              <a:t>Jeu de diapositives réalisées par le comité des référentiels de la SPILF  décembre 2024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29816" y="1052736"/>
            <a:ext cx="7776864" cy="3996444"/>
          </a:xfrm>
          <a:prstGeom prst="rect">
            <a:avLst/>
          </a:prstGeom>
          <a:noFill/>
          <a:ln w="9525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70808F30-4011-2AC1-2E44-94A609EE64B6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8B62C14-98F1-7360-1492-B5AEDC87BB36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1DA40CF-07F8-1CBC-7B7A-6CEB36C9ADA8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41BAAFB5-F92B-5045-0856-681FF65C155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732240" y="6525344"/>
            <a:ext cx="2805116" cy="457200"/>
          </a:xfrm>
        </p:spPr>
        <p:txBody>
          <a:bodyPr/>
          <a:lstStyle/>
          <a:p>
            <a:r>
              <a:rPr lang="en-US" dirty="0"/>
              <a:t>Synthèse réalisée par la SPILF</a:t>
            </a:r>
          </a:p>
          <a:p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75C723A-D6BF-457C-B702-232D03775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419237"/>
              </p:ext>
            </p:extLst>
          </p:nvPr>
        </p:nvGraphicFramePr>
        <p:xfrm>
          <a:off x="265114" y="1844824"/>
          <a:ext cx="8629387" cy="4187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606">
                  <a:extLst>
                    <a:ext uri="{9D8B030D-6E8A-4147-A177-3AD203B41FA5}">
                      <a16:colId xmlns:a16="http://schemas.microsoft.com/office/drawing/2014/main" val="3825599978"/>
                    </a:ext>
                  </a:extLst>
                </a:gridCol>
                <a:gridCol w="1952795">
                  <a:extLst>
                    <a:ext uri="{9D8B030D-6E8A-4147-A177-3AD203B41FA5}">
                      <a16:colId xmlns:a16="http://schemas.microsoft.com/office/drawing/2014/main" val="3107779396"/>
                    </a:ext>
                  </a:extLst>
                </a:gridCol>
                <a:gridCol w="1941612">
                  <a:extLst>
                    <a:ext uri="{9D8B030D-6E8A-4147-A177-3AD203B41FA5}">
                      <a16:colId xmlns:a16="http://schemas.microsoft.com/office/drawing/2014/main" val="1392394573"/>
                    </a:ext>
                  </a:extLst>
                </a:gridCol>
                <a:gridCol w="2948374">
                  <a:extLst>
                    <a:ext uri="{9D8B030D-6E8A-4147-A177-3AD203B41FA5}">
                      <a16:colId xmlns:a16="http://schemas.microsoft.com/office/drawing/2014/main" val="2706721322"/>
                    </a:ext>
                  </a:extLst>
                </a:gridCol>
              </a:tblGrid>
              <a:tr h="597139">
                <a:tc>
                  <a:txBody>
                    <a:bodyPr/>
                    <a:lstStyle/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Situations cliniques</a:t>
                      </a:r>
                    </a:p>
                    <a:p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2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Cible bactériologique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Antibiotiques préférentiels</a:t>
                      </a:r>
                    </a:p>
                    <a:p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(Traitement initial)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Alternatives en cas d’allergie vraie aux pénicillines</a:t>
                      </a:r>
                      <a:r>
                        <a:rPr lang="fr-FR" sz="14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Commentaires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5866067"/>
                  </a:ext>
                </a:extLst>
              </a:tr>
              <a:tr h="3242591">
                <a:tc>
                  <a:txBody>
                    <a:bodyPr/>
                    <a:lstStyle/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Adénite simple </a:t>
                      </a: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(non</a:t>
                      </a:r>
                      <a:r>
                        <a:rPr lang="fr-FR" sz="14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hospitalisée)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20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SGA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20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S. aureus </a:t>
                      </a:r>
                      <a:r>
                        <a:rPr lang="fr-FR" sz="1200" i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méti</a:t>
                      </a:r>
                      <a:r>
                        <a:rPr lang="fr-FR" sz="1200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 (SAMS)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TDR + :</a:t>
                      </a: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Amoxicilline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(PO)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 mg / kg / j en 2</a:t>
                      </a: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fois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2 g / j)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TDR – :</a:t>
                      </a:r>
                    </a:p>
                    <a:p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Amox-ac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clav</a:t>
                      </a:r>
                      <a:r>
                        <a:rPr lang="fr-FR" sz="1400" b="1" kern="1200" baseline="300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</a:t>
                      </a:r>
                      <a:r>
                        <a:rPr lang="fr-FR" sz="1400" kern="1200" baseline="300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  </a:t>
                      </a:r>
                      <a:b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 mg / kg / j en 2 fois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3 g / j)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TDR + ou -</a:t>
                      </a:r>
                    </a:p>
                    <a:p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Clarithromycine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PO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 mg / kg / j en 2 fois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500 mg / j)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Après 6 ans:</a:t>
                      </a: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(PO)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mg / kg / j en 3 fois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1,8 g / j)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127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L’utilisation des tests de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diagnostic rapide du SGA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(TDR) est conseillée dans les adénites cervicales si une antibiothérapie est envisagée : s’il est positif il permet de prescrire un antibiotique ciblant le streptocoque uniquement</a:t>
                      </a:r>
                      <a:r>
                        <a:rPr lang="fr-FR" sz="1400" kern="1200" baseline="300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7350432"/>
                  </a:ext>
                </a:extLst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611560" y="225540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206E87"/>
                </a:solidFill>
              </a:rPr>
              <a:t>Traitements et posologies des antibiotiques chez l’enfant en fonction des situations (d’après les recommandations du GPIP)</a:t>
            </a:r>
            <a:r>
              <a:rPr lang="fr-FR" sz="2400" b="1" dirty="0">
                <a:solidFill>
                  <a:schemeClr val="tx1"/>
                </a:solidFill>
              </a:rPr>
              <a:t> 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65114" y="6201890"/>
            <a:ext cx="1872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Wijnakker R </a:t>
            </a:r>
            <a:r>
              <a:rPr lang="fr-F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al</a:t>
            </a:r>
            <a:r>
              <a:rPr lang="fr-F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2023</a:t>
            </a:r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1200" dirty="0">
                <a:solidFill>
                  <a:schemeClr val="tx1"/>
                </a:solidFill>
              </a:rPr>
              <a:t>Wollner A </a:t>
            </a:r>
            <a:r>
              <a:rPr lang="fr-FR" sz="1200" i="1" dirty="0">
                <a:solidFill>
                  <a:schemeClr val="tx1"/>
                </a:solidFill>
              </a:rPr>
              <a:t>et al</a:t>
            </a:r>
            <a:r>
              <a:rPr lang="fr-FR" sz="1200" dirty="0">
                <a:solidFill>
                  <a:schemeClr val="tx1"/>
                </a:solidFill>
              </a:rPr>
              <a:t>, 2014</a:t>
            </a:r>
          </a:p>
        </p:txBody>
      </p:sp>
    </p:spTree>
    <p:extLst>
      <p:ext uri="{BB962C8B-B14F-4D97-AF65-F5344CB8AC3E}">
        <p14:creationId xmlns:p14="http://schemas.microsoft.com/office/powerpoint/2010/main" val="1879418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624736" y="6572200"/>
            <a:ext cx="2555776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75C723A-D6BF-457C-B702-232D03775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998487"/>
              </p:ext>
            </p:extLst>
          </p:nvPr>
        </p:nvGraphicFramePr>
        <p:xfrm>
          <a:off x="179512" y="1357848"/>
          <a:ext cx="8629387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630">
                  <a:extLst>
                    <a:ext uri="{9D8B030D-6E8A-4147-A177-3AD203B41FA5}">
                      <a16:colId xmlns:a16="http://schemas.microsoft.com/office/drawing/2014/main" val="3825599978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07779396"/>
                    </a:ext>
                  </a:extLst>
                </a:gridCol>
                <a:gridCol w="2029818">
                  <a:extLst>
                    <a:ext uri="{9D8B030D-6E8A-4147-A177-3AD203B41FA5}">
                      <a16:colId xmlns:a16="http://schemas.microsoft.com/office/drawing/2014/main" val="1392394573"/>
                    </a:ext>
                  </a:extLst>
                </a:gridCol>
                <a:gridCol w="2724731">
                  <a:extLst>
                    <a:ext uri="{9D8B030D-6E8A-4147-A177-3AD203B41FA5}">
                      <a16:colId xmlns:a16="http://schemas.microsoft.com/office/drawing/2014/main" val="2706721322"/>
                    </a:ext>
                  </a:extLst>
                </a:gridCol>
              </a:tblGrid>
              <a:tr h="666945">
                <a:tc>
                  <a:txBody>
                    <a:bodyPr/>
                    <a:lstStyle/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Situations cliniques</a:t>
                      </a:r>
                    </a:p>
                    <a:p>
                      <a:endParaRPr lang="fr-FR" sz="14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200" b="1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Cible bactériologique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Antibiotiques préférentiels</a:t>
                      </a:r>
                    </a:p>
                    <a:p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(Traitement initial)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Alternatives en cas d’allergie vraie aux  pénicillines</a:t>
                      </a:r>
                      <a:r>
                        <a:rPr lang="fr-FR" sz="1400" b="1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1270" algn="l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Relai</a:t>
                      </a:r>
                      <a:r>
                        <a:rPr lang="fr-FR" sz="14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oral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5866067"/>
                  </a:ext>
                </a:extLst>
              </a:tr>
              <a:tr h="3380078">
                <a:tc>
                  <a:txBody>
                    <a:bodyPr/>
                    <a:lstStyle/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Abcès péri-amygdalien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Abcès péri-pharyngé ou </a:t>
                      </a:r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rétropharyngé</a:t>
                      </a:r>
                      <a:endParaRPr lang="fr-FR" sz="1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Adénite aiguë suppurée grave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Cellulite cervicale profonde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fr-FR" sz="12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SGA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SAMS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S. </a:t>
                      </a:r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pneumoniae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Fusobacterium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spp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Bacteroïdes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spp</a:t>
                      </a:r>
                      <a:endParaRPr lang="fr-FR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Amox-ac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clav</a:t>
                      </a:r>
                      <a:r>
                        <a:rPr lang="fr-FR" sz="14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fr-FR" sz="140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 mg/kg/j</a:t>
                      </a:r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3</a:t>
                      </a: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fois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(max 4 g / j)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si signes toxiniques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mg/kg/j en 4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inj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2,4 g / j)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Cefotaxime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200 mg/kg/j en 3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inj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12 g / j)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</a:t>
                      </a: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Clindamycine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si signes toxiniques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mg/kg/j en 4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inj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2,4 g / j)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r>
                        <a:rPr lang="fr-FR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Métronidazole</a:t>
                      </a:r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mg /kg/j en 3 </a:t>
                      </a:r>
                      <a:r>
                        <a:rPr lang="fr-FR" sz="14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inj</a:t>
                      </a: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 1,5 g / j)</a:t>
                      </a:r>
                    </a:p>
                    <a:p>
                      <a:endParaRPr lang="fr-FR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 cas de contre indication à toutes les beta lactamines :</a:t>
                      </a:r>
                    </a:p>
                    <a:p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Avis infectiologique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Fonction de la documentation microbiologique</a:t>
                      </a:r>
                    </a:p>
                    <a:p>
                      <a:pPr>
                        <a:buFontTx/>
                        <a:buNone/>
                      </a:pPr>
                      <a:endParaRPr lang="fr-FR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endParaRPr lang="fr-FR" sz="1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l’absence de documentation microbiologique :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1 - </a:t>
                      </a:r>
                      <a:r>
                        <a:rPr lang="fr-F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Amoxicilline/</a:t>
                      </a:r>
                      <a:r>
                        <a:rPr lang="fr-FR" sz="14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fr-F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fr-FR" sz="14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</a:t>
                      </a:r>
                      <a:endParaRPr lang="fr-FR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2 -</a:t>
                      </a:r>
                      <a:r>
                        <a:rPr lang="fr-F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Clindamycine </a:t>
                      </a:r>
                      <a:r>
                        <a:rPr lang="fr-FR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(en</a:t>
                      </a:r>
                      <a:r>
                        <a:rPr lang="fr-FR" sz="11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gélule ouvrable dans une compote)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–</a:t>
                      </a:r>
                      <a:r>
                        <a:rPr lang="fr-FR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Linézolide</a:t>
                      </a: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(suspension buvable)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5 ans :</a:t>
                      </a:r>
                      <a:r>
                        <a:rPr lang="fr-FR" sz="11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30mg/kg/j en 3 prises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sz="11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5 ans : 20mg/kg/j en 2 prises</a:t>
                      </a:r>
                      <a:endParaRPr lang="fr-FR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Relais PO possible dès évolution clinique favorable</a:t>
                      </a:r>
                      <a:r>
                        <a:rPr lang="fr-FR" sz="14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735043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7504" y="6097133"/>
            <a:ext cx="88569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fr-FR" sz="1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Wijnakker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 et al. 2023</a:t>
            </a:r>
          </a:p>
          <a:p>
            <a:r>
              <a:rPr lang="fr-FR" sz="11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d’emblée envisageable en cas d’abcès amygdalien uniquement; si troubles de la déglutition modérés, absence de trismus et de signes de gravité hémodynamique</a:t>
            </a:r>
          </a:p>
          <a:p>
            <a:r>
              <a:rPr lang="fr-FR" sz="11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Evolution clinique favorable : Apyrexie, reprise de la voie orale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1049D2A-9818-B631-7336-CA00A1857593}"/>
              </a:ext>
            </a:extLst>
          </p:cNvPr>
          <p:cNvSpPr txBox="1"/>
          <p:nvPr/>
        </p:nvSpPr>
        <p:spPr>
          <a:xfrm>
            <a:off x="683568" y="68431"/>
            <a:ext cx="6912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206E87"/>
                </a:solidFill>
              </a:rPr>
              <a:t>Traitements et posologies des antibiotiques chez l’enfant en fonction des situations (d’après les recommandations du GPIP)</a:t>
            </a:r>
            <a:r>
              <a:rPr lang="fr-FR" sz="2400" b="1" dirty="0">
                <a:solidFill>
                  <a:schemeClr val="tx1"/>
                </a:solidFill>
              </a:rPr>
              <a:t> 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006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67544" y="179929"/>
            <a:ext cx="727280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Durée d’antibiothérapie adulte et enfant 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588224" y="6465411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640DB9A-DD0F-456C-B3BC-ADB836CDD665}"/>
              </a:ext>
            </a:extLst>
          </p:cNvPr>
          <p:cNvSpPr txBox="1"/>
          <p:nvPr/>
        </p:nvSpPr>
        <p:spPr>
          <a:xfrm>
            <a:off x="539552" y="1340768"/>
            <a:ext cx="766539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>
                <a:solidFill>
                  <a:schemeClr val="tx1"/>
                </a:solidFill>
              </a:rPr>
              <a:t>Adénite : </a:t>
            </a:r>
            <a:r>
              <a:rPr lang="fr-FR" sz="2400" dirty="0">
                <a:solidFill>
                  <a:schemeClr val="tx1"/>
                </a:solidFill>
              </a:rPr>
              <a:t>7 jours  (enfant 10 jours)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Abcès péri ou rétro pharyngé drainé : 7 jours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Abcès péri ou rétro pharyngé non drainé : 10 jours (enfant 14 jours)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Abcès péri-amygdalien drainé : 7 jours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Abcès péri-amygdalien non drainé : 10 jours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Cellulite cervicale profonde extensive : 14 jours post</a:t>
            </a:r>
          </a:p>
          <a:p>
            <a:r>
              <a:rPr lang="fr-FR" sz="2400" dirty="0">
                <a:solidFill>
                  <a:schemeClr val="tx1"/>
                </a:solidFill>
              </a:rPr>
              <a:t>    chirurgie </a:t>
            </a:r>
          </a:p>
          <a:p>
            <a:endParaRPr lang="fr-FR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1"/>
                </a:solidFill>
              </a:rPr>
              <a:t>Médiastinite nécrosante descendante : 14 jours post</a:t>
            </a:r>
          </a:p>
          <a:p>
            <a:r>
              <a:rPr lang="fr-FR" sz="2400" dirty="0">
                <a:solidFill>
                  <a:schemeClr val="tx1"/>
                </a:solidFill>
              </a:rPr>
              <a:t>   chirurgie 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8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ED39BA-51FD-1AD0-68D7-80BA59F51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402" y="171450"/>
            <a:ext cx="8040688" cy="1038374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Cadre nosologique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A3D3B0-909F-2195-9943-0366921B8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402" y="1887537"/>
            <a:ext cx="8040688" cy="4341813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Adénite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Abcès péri amygdalien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Abcès péri-pharyngé ou rétro-pharyngé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Cellulite cervicale profonde extensive</a:t>
            </a:r>
          </a:p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Médiastinite nécrosante descendante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4F77BA-69BD-8B3D-28C4-9D4E717DE46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87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755576" y="332656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Les points-clé : microbiologie 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36867" name="Rectangle 5"/>
          <p:cNvSpPr>
            <a:spLocks noChangeArrowheads="1"/>
          </p:cNvSpPr>
          <p:nvPr/>
        </p:nvSpPr>
        <p:spPr bwMode="auto">
          <a:xfrm>
            <a:off x="214282" y="1628507"/>
            <a:ext cx="8715436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Réalisation de prélèvements microbiologiques</a:t>
            </a: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profonds 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avant initiation de l’antibiothérapie</a:t>
            </a: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sauf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85850" lvl="1" indent="-342900">
              <a:buFontTx/>
              <a:buChar char="-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rgence thérapeutique (sepsis </a:t>
            </a: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 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 septique)</a:t>
            </a:r>
          </a:p>
          <a:p>
            <a:pPr marL="1085850" lvl="1" indent="-342900">
              <a:buFontTx/>
              <a:buChar char="-"/>
            </a:pPr>
            <a:endParaRPr lang="fr-F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342900">
              <a:buFontTx/>
              <a:buChar char="-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Adénites aigües non compliquées traitées en ambulatoire </a:t>
            </a:r>
          </a:p>
          <a:p>
            <a:endParaRPr lang="fr-F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Réalisation d’hémocultures si 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sepsis </a:t>
            </a: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 </a:t>
            </a:r>
            <a:r>
              <a:rPr lang="fr-FR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 septique</a:t>
            </a:r>
            <a:endParaRPr lang="fr-F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214282" y="6400800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5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67544" y="179929"/>
            <a:ext cx="72728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Adénites (adulte)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646068" y="6500192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60E0B3B-44E9-FC08-A0D2-F0C626F7A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45131"/>
              </p:ext>
            </p:extLst>
          </p:nvPr>
        </p:nvGraphicFramePr>
        <p:xfrm>
          <a:off x="319902" y="1412776"/>
          <a:ext cx="8494323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990">
                  <a:extLst>
                    <a:ext uri="{9D8B030D-6E8A-4147-A177-3AD203B41FA5}">
                      <a16:colId xmlns:a16="http://schemas.microsoft.com/office/drawing/2014/main" val="3944173250"/>
                    </a:ext>
                  </a:extLst>
                </a:gridCol>
                <a:gridCol w="2368963">
                  <a:extLst>
                    <a:ext uri="{9D8B030D-6E8A-4147-A177-3AD203B41FA5}">
                      <a16:colId xmlns:a16="http://schemas.microsoft.com/office/drawing/2014/main" val="723329403"/>
                    </a:ext>
                  </a:extLst>
                </a:gridCol>
                <a:gridCol w="3533370">
                  <a:extLst>
                    <a:ext uri="{9D8B030D-6E8A-4147-A177-3AD203B41FA5}">
                      <a16:colId xmlns:a16="http://schemas.microsoft.com/office/drawing/2014/main" val="925737200"/>
                    </a:ext>
                  </a:extLst>
                </a:gridCol>
              </a:tblGrid>
              <a:tr h="745982"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Antibiothérapie initiale probabiliste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Alternatives</a:t>
                      </a:r>
                      <a:b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vraie aux pénicillines </a:t>
                      </a:r>
                      <a:r>
                        <a:rPr lang="fr-FR" sz="140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Antibiothérapie ciblée en fonction de la documentation microbiologique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ORDRE DE PREFERENCE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027657"/>
                  </a:ext>
                </a:extLst>
              </a:tr>
              <a:tr h="3574498">
                <a:tc>
                  <a:txBody>
                    <a:bodyPr/>
                    <a:lstStyle/>
                    <a:p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Amoxicilline/</a:t>
                      </a:r>
                      <a:r>
                        <a:rPr lang="fr-FR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clavulanique </a:t>
                      </a:r>
                      <a:r>
                        <a:rPr lang="fr-FR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de mauvaise évolution: </a:t>
                      </a:r>
                    </a:p>
                    <a:p>
                      <a:endParaRPr lang="fr-FR" sz="16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avis infectiologique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Céfazoline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FR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contre indiquant les bêtalactamines: 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 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Clindamycine </a:t>
                      </a:r>
                    </a:p>
                    <a:p>
                      <a:pPr>
                        <a:buFont typeface="Arial" panose="020B0604020202020204" pitchFamily="34" charset="0"/>
                        <a:buNone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 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Linézolide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SGA 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  Amoxicilline 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  Clindamycine </a:t>
                      </a:r>
                    </a:p>
                    <a:p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SAMS 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  Cefalexine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  Clindamycine 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  Cotrimoxazole </a:t>
                      </a:r>
                    </a:p>
                    <a:p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SARM 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  Clindamycine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  Cotrimoxazole </a:t>
                      </a:r>
                    </a:p>
                    <a:p>
                      <a:pPr lvl="1"/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  Linézolide </a:t>
                      </a: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Relais PO dès évolution clinique favorable </a:t>
                      </a:r>
                      <a:r>
                        <a:rPr lang="fr-FR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0839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C26C6B5-52C1-779C-F947-ED280F3C6422}"/>
              </a:ext>
            </a:extLst>
          </p:cNvPr>
          <p:cNvSpPr txBox="1"/>
          <p:nvPr/>
        </p:nvSpPr>
        <p:spPr>
          <a:xfrm>
            <a:off x="251520" y="5797520"/>
            <a:ext cx="8064896" cy="943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aseline="300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1 </a:t>
            </a:r>
            <a:r>
              <a:rPr lang="fr-FR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Wijnakker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R </a:t>
            </a:r>
            <a:r>
              <a:rPr lang="fr-FR" sz="1600" i="1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et al. 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2023</a:t>
            </a:r>
          </a:p>
          <a:p>
            <a:r>
              <a:rPr lang="fr-FR" sz="16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2 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PO d’</a:t>
            </a:r>
            <a:r>
              <a:rPr lang="fr-FR" sz="1600" dirty="0" err="1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emblée</a:t>
            </a:r>
            <a:r>
              <a:rPr lang="fr-FR" sz="16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sauf hospitalisation, impossibilité de la prise per os, signes de gravité</a:t>
            </a:r>
          </a:p>
          <a:p>
            <a:r>
              <a:rPr lang="fr-FR" sz="16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3</a:t>
            </a:r>
            <a:r>
              <a:rPr lang="fr-FR" sz="1600" dirty="0">
                <a:solidFill>
                  <a:schemeClr val="tx1"/>
                </a:solidFill>
                <a:latin typeface="Calibri" panose="020F0502020204030204" pitchFamily="34" charset="0"/>
              </a:rPr>
              <a:t> Evolution clinique favorable : Apyrexie, reprise de l’alimentation orale</a:t>
            </a:r>
            <a:br>
              <a:rPr lang="fr-FR" sz="1100" baseline="30000" dirty="0">
                <a:latin typeface="Calibri" panose="020F0502020204030204" pitchFamily="34" charset="0"/>
              </a:rPr>
            </a:br>
            <a:endParaRPr lang="fr-FR" sz="1100" baseline="30000" dirty="0">
              <a:latin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EA40C4F-76F6-4FC5-9591-1C66D1023BF0}"/>
              </a:ext>
            </a:extLst>
          </p:cNvPr>
          <p:cNvSpPr txBox="1"/>
          <p:nvPr/>
        </p:nvSpPr>
        <p:spPr>
          <a:xfrm>
            <a:off x="290031" y="908720"/>
            <a:ext cx="87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1"/>
                </a:solidFill>
              </a:rPr>
              <a:t>Cibles bactériologiques: 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Streptocoque du groupe A (SGA), 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Staphylococcus aureus 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(SA) </a:t>
            </a:r>
          </a:p>
        </p:txBody>
      </p:sp>
    </p:spTree>
    <p:extLst>
      <p:ext uri="{BB962C8B-B14F-4D97-AF65-F5344CB8AC3E}">
        <p14:creationId xmlns:p14="http://schemas.microsoft.com/office/powerpoint/2010/main" val="277826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467544" y="179929"/>
            <a:ext cx="727280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0000FF"/>
                </a:solidFill>
                <a:cs typeface="Arial" charset="0"/>
              </a:rPr>
              <a:t>      </a:t>
            </a:r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  </a:t>
            </a:r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Abcès péri ou rétro pharyngé – Abcès péri-amygdalien (adulte)</a:t>
            </a:r>
            <a:endParaRPr lang="fr-FR" sz="2800" b="1" dirty="0">
              <a:solidFill>
                <a:srgbClr val="206E87"/>
              </a:solidFill>
              <a:cs typeface="Arial" charset="0"/>
            </a:endParaRP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588224" y="6505262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SPILF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60E0B3B-44E9-FC08-A0D2-F0C626F7AA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95988"/>
              </p:ext>
            </p:extLst>
          </p:nvPr>
        </p:nvGraphicFramePr>
        <p:xfrm>
          <a:off x="467545" y="2276872"/>
          <a:ext cx="8424935" cy="365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4541">
                  <a:extLst>
                    <a:ext uri="{9D8B030D-6E8A-4147-A177-3AD203B41FA5}">
                      <a16:colId xmlns:a16="http://schemas.microsoft.com/office/drawing/2014/main" val="3944173250"/>
                    </a:ext>
                  </a:extLst>
                </a:gridCol>
                <a:gridCol w="3106409">
                  <a:extLst>
                    <a:ext uri="{9D8B030D-6E8A-4147-A177-3AD203B41FA5}">
                      <a16:colId xmlns:a16="http://schemas.microsoft.com/office/drawing/2014/main" val="723329403"/>
                    </a:ext>
                  </a:extLst>
                </a:gridCol>
                <a:gridCol w="2993985">
                  <a:extLst>
                    <a:ext uri="{9D8B030D-6E8A-4147-A177-3AD203B41FA5}">
                      <a16:colId xmlns:a16="http://schemas.microsoft.com/office/drawing/2014/main" val="925737200"/>
                    </a:ext>
                  </a:extLst>
                </a:gridCol>
              </a:tblGrid>
              <a:tr h="90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Antibiothérapie initiale probabiliste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Alternatives</a:t>
                      </a:r>
                      <a:b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vraie aux pénicillines</a:t>
                      </a:r>
                      <a:r>
                        <a:rPr lang="fr-FR" sz="140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Antibiothérapie ciblée en fonction de la documentation microbiologique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 ORDRE DE PREFERENCE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6027657"/>
                  </a:ext>
                </a:extLst>
              </a:tr>
              <a:tr h="2714872">
                <a:tc>
                  <a:txBody>
                    <a:bodyPr/>
                    <a:lstStyle/>
                    <a:p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Amoxicilline/</a:t>
                      </a:r>
                      <a:r>
                        <a:rPr lang="fr-FR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clavulanique </a:t>
                      </a:r>
                      <a:r>
                        <a:rPr lang="fr-FR" sz="16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endParaRPr lang="fr-FR" sz="1600" baseline="30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baseline="30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baseline="30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600" baseline="30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 dose unique de gentamicine si choc septique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Céfazoline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</a:t>
                      </a: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Métronidazole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contre indiquant les bêtalactamines : </a:t>
                      </a:r>
                    </a:p>
                    <a:p>
                      <a:r>
                        <a:rPr lang="fr-FR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Linézolide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 dose unique de gentamicine si choc septique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1 - Amoxicilline/</a:t>
                      </a:r>
                      <a:r>
                        <a:rPr lang="fr-FR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fr-FR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clav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2 - Clindamycine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3 - Linézolide </a:t>
                      </a:r>
                    </a:p>
                    <a:p>
                      <a:pPr>
                        <a:buFontTx/>
                        <a:buNone/>
                      </a:pPr>
                      <a:endParaRPr lang="fr-F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Relais PO possible dès évolution clinique favorable</a:t>
                      </a:r>
                      <a:r>
                        <a:rPr lang="fr-FR" sz="1600" baseline="26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08390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EC26C6B5-52C1-779C-F947-ED280F3C6422}"/>
              </a:ext>
            </a:extLst>
          </p:cNvPr>
          <p:cNvSpPr txBox="1"/>
          <p:nvPr/>
        </p:nvSpPr>
        <p:spPr>
          <a:xfrm>
            <a:off x="467544" y="5969079"/>
            <a:ext cx="8064896" cy="1682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aseline="300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1 </a:t>
            </a:r>
            <a:r>
              <a:rPr lang="fr-FR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Wijnakker</a:t>
            </a:r>
            <a:r>
              <a:rPr lang="fr-FR" sz="1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R </a:t>
            </a:r>
            <a:r>
              <a:rPr lang="fr-FR" sz="1400" i="1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et al</a:t>
            </a:r>
            <a:r>
              <a:rPr lang="fr-FR" sz="1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. 2023</a:t>
            </a:r>
          </a:p>
          <a:p>
            <a:r>
              <a:rPr lang="fr-FR" sz="14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2 </a:t>
            </a:r>
            <a:r>
              <a:rPr lang="fr-FR" sz="1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PO d’</a:t>
            </a:r>
            <a:r>
              <a:rPr lang="fr-FR" sz="1400" dirty="0" err="1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emblée</a:t>
            </a:r>
            <a:r>
              <a:rPr lang="fr-FR" sz="1400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sauf hospitalisation, impossibilité de la prise per os, signes de gravité</a:t>
            </a:r>
          </a:p>
          <a:p>
            <a:r>
              <a:rPr lang="fr-FR" sz="14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3</a:t>
            </a:r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</a:rPr>
              <a:t> Evolution clinique favorable : Apyrexie, reprise de l’alimentation orale</a:t>
            </a:r>
            <a:br>
              <a:rPr lang="fr-FR" sz="1100" baseline="30000" dirty="0">
                <a:latin typeface="Calibri" panose="020F0502020204030204" pitchFamily="34" charset="0"/>
              </a:rPr>
            </a:br>
            <a:endParaRPr lang="fr-FR" sz="1100" baseline="30000" dirty="0">
              <a:latin typeface="Calibri" panose="020F0502020204030204" pitchFamily="34" charset="0"/>
            </a:endParaRPr>
          </a:p>
          <a:p>
            <a:br>
              <a:rPr lang="fr-FR" sz="1800" dirty="0">
                <a:effectLst/>
                <a:latin typeface="Calibri" panose="020F0502020204030204" pitchFamily="34" charset="0"/>
              </a:rPr>
            </a:br>
            <a:endParaRPr lang="fr-FR" dirty="0">
              <a:effectLst/>
            </a:endParaRPr>
          </a:p>
          <a:p>
            <a:r>
              <a:rPr lang="fr-FR" dirty="0">
                <a:effectLst/>
              </a:rPr>
              <a:t>33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F8B49D6-6A1F-49C6-BBD4-19EC05E2623F}"/>
              </a:ext>
            </a:extLst>
          </p:cNvPr>
          <p:cNvSpPr txBox="1"/>
          <p:nvPr/>
        </p:nvSpPr>
        <p:spPr>
          <a:xfrm>
            <a:off x="476309" y="1484784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Cibles bactériologiques 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SGA, 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Streptococcus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milleri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autres streptocoques, SA, 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pneumoniae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Fusobacterium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Prevotella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Peptococcus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Bacteroïdes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Porphyromonas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Finegoldia</a:t>
            </a:r>
            <a:r>
              <a:rPr lang="fr-F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245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-180528" y="179929"/>
            <a:ext cx="842493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chemeClr val="accent2"/>
                </a:solidFill>
                <a:cs typeface="Arial" charset="0"/>
              </a:rPr>
              <a:t> </a:t>
            </a:r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Cellulite cervicale profonde extensive - </a:t>
            </a:r>
          </a:p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Médiastinite nécrosante descendante (adulte) </a:t>
            </a:r>
          </a:p>
        </p:txBody>
      </p:sp>
      <p:sp>
        <p:nvSpPr>
          <p:cNvPr id="5" name="Espace réservé du pied de page 1"/>
          <p:cNvSpPr>
            <a:spLocks noGrp="1"/>
          </p:cNvSpPr>
          <p:nvPr>
            <p:ph type="ftr" idx="11"/>
          </p:nvPr>
        </p:nvSpPr>
        <p:spPr>
          <a:xfrm>
            <a:off x="6617145" y="5780112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C26C6B5-52C1-779C-F947-ED280F3C6422}"/>
              </a:ext>
            </a:extLst>
          </p:cNvPr>
          <p:cNvSpPr txBox="1"/>
          <p:nvPr/>
        </p:nvSpPr>
        <p:spPr>
          <a:xfrm>
            <a:off x="323528" y="5805264"/>
            <a:ext cx="9145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>
                <a:solidFill>
                  <a:schemeClr val="tx1"/>
                </a:solidFill>
              </a:rPr>
              <a:t>1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Wijnakker</a:t>
            </a:r>
            <a:r>
              <a:rPr lang="en-US" sz="1400" dirty="0">
                <a:solidFill>
                  <a:schemeClr val="tx1"/>
                </a:solidFill>
              </a:rPr>
              <a:t> R </a:t>
            </a:r>
            <a:r>
              <a:rPr lang="en-US" sz="1400" i="1" dirty="0">
                <a:solidFill>
                  <a:schemeClr val="tx1"/>
                </a:solidFill>
              </a:rPr>
              <a:t>et al</a:t>
            </a:r>
          </a:p>
          <a:p>
            <a:r>
              <a:rPr lang="fr-FR" sz="1400" baseline="30000" dirty="0">
                <a:solidFill>
                  <a:schemeClr val="tx1"/>
                </a:solidFill>
              </a:rPr>
              <a:t>2</a:t>
            </a:r>
            <a:r>
              <a:rPr lang="fr-FR" sz="1400" dirty="0">
                <a:solidFill>
                  <a:schemeClr val="tx1"/>
                </a:solidFill>
              </a:rPr>
              <a:t> Si évolution rapide/ signes toxiniques : rash, troubles digestifs, confusion, hypotension</a:t>
            </a:r>
          </a:p>
          <a:p>
            <a:r>
              <a:rPr lang="fr-FR" sz="1400" baseline="30000" dirty="0">
                <a:solidFill>
                  <a:schemeClr val="tx1"/>
                </a:solidFill>
              </a:rPr>
              <a:t>3</a:t>
            </a:r>
            <a:r>
              <a:rPr lang="fr-FR" sz="1400" dirty="0">
                <a:solidFill>
                  <a:schemeClr val="tx1"/>
                </a:solidFill>
              </a:rPr>
              <a:t> DRESS syndrome (Syndrome d’hypersensibilité médicamenteuse), syndrome de Stevens Johnson, épidermolyse nécrosante suraiguë de Lyell , PEAG (</a:t>
            </a:r>
            <a:r>
              <a:rPr lang="fr-FR" sz="1400" dirty="0" err="1">
                <a:solidFill>
                  <a:schemeClr val="tx1"/>
                </a:solidFill>
              </a:rPr>
              <a:t>pustulose</a:t>
            </a:r>
            <a:r>
              <a:rPr lang="fr-FR" sz="1400" dirty="0">
                <a:solidFill>
                  <a:schemeClr val="tx1"/>
                </a:solidFill>
              </a:rPr>
              <a:t> exanthématique aiguë généralisée), vascularite</a:t>
            </a:r>
            <a:endParaRPr lang="fr-FR" sz="1400" baseline="30000" dirty="0">
              <a:latin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F8B49D6-6A1F-49C6-BBD4-19EC05E2623F}"/>
              </a:ext>
            </a:extLst>
          </p:cNvPr>
          <p:cNvSpPr txBox="1"/>
          <p:nvPr/>
        </p:nvSpPr>
        <p:spPr>
          <a:xfrm>
            <a:off x="251519" y="1265389"/>
            <a:ext cx="87849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Cibles bactériologiques 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1400" dirty="0">
                <a:solidFill>
                  <a:schemeClr val="tx1"/>
                </a:solidFill>
              </a:rPr>
              <a:t>SGA, </a:t>
            </a:r>
            <a:r>
              <a:rPr lang="fr-FR" sz="1400" i="1" dirty="0">
                <a:solidFill>
                  <a:schemeClr val="tx1"/>
                </a:solidFill>
              </a:rPr>
              <a:t>Streptococcus </a:t>
            </a:r>
            <a:r>
              <a:rPr lang="fr-FR" sz="1400" i="1" dirty="0" err="1">
                <a:solidFill>
                  <a:schemeClr val="tx1"/>
                </a:solidFill>
              </a:rPr>
              <a:t>milleri</a:t>
            </a:r>
            <a:r>
              <a:rPr lang="fr-FR" sz="1400" i="1" dirty="0">
                <a:solidFill>
                  <a:schemeClr val="tx1"/>
                </a:solidFill>
              </a:rPr>
              <a:t>, S. </a:t>
            </a:r>
            <a:r>
              <a:rPr lang="fr-FR" sz="1400" i="1" dirty="0" err="1">
                <a:solidFill>
                  <a:schemeClr val="tx1"/>
                </a:solidFill>
              </a:rPr>
              <a:t>constellatus</a:t>
            </a:r>
            <a:r>
              <a:rPr lang="fr-FR" sz="1400" i="1" dirty="0">
                <a:solidFill>
                  <a:schemeClr val="tx1"/>
                </a:solidFill>
              </a:rPr>
              <a:t>, S. </a:t>
            </a:r>
            <a:r>
              <a:rPr lang="fr-FR" sz="1400" i="1" dirty="0" err="1">
                <a:solidFill>
                  <a:schemeClr val="tx1"/>
                </a:solidFill>
              </a:rPr>
              <a:t>intermedius</a:t>
            </a:r>
            <a:r>
              <a:rPr lang="fr-FR" sz="1400" i="1" dirty="0">
                <a:solidFill>
                  <a:schemeClr val="tx1"/>
                </a:solidFill>
              </a:rPr>
              <a:t>, S. </a:t>
            </a:r>
            <a:r>
              <a:rPr lang="fr-FR" sz="1400" i="1" dirty="0" err="1">
                <a:solidFill>
                  <a:schemeClr val="tx1"/>
                </a:solidFill>
              </a:rPr>
              <a:t>agalactiae</a:t>
            </a:r>
            <a:r>
              <a:rPr lang="fr-FR" sz="1400" i="1" dirty="0">
                <a:solidFill>
                  <a:schemeClr val="tx1"/>
                </a:solidFill>
              </a:rPr>
              <a:t>, S. </a:t>
            </a:r>
            <a:r>
              <a:rPr lang="fr-FR" sz="1400" i="1" dirty="0" err="1">
                <a:solidFill>
                  <a:schemeClr val="tx1"/>
                </a:solidFill>
              </a:rPr>
              <a:t>mitis</a:t>
            </a:r>
            <a:r>
              <a:rPr lang="fr-FR" sz="1400" i="1" dirty="0">
                <a:solidFill>
                  <a:schemeClr val="tx1"/>
                </a:solidFill>
              </a:rPr>
              <a:t>, SA, S. </a:t>
            </a:r>
            <a:r>
              <a:rPr lang="fr-FR" sz="1400" i="1" dirty="0" err="1">
                <a:solidFill>
                  <a:schemeClr val="tx1"/>
                </a:solidFill>
              </a:rPr>
              <a:t>pneumoniae</a:t>
            </a:r>
            <a:r>
              <a:rPr lang="fr-FR" sz="1400" i="1" dirty="0">
                <a:solidFill>
                  <a:schemeClr val="tx1"/>
                </a:solidFill>
              </a:rPr>
              <a:t>, </a:t>
            </a:r>
            <a:r>
              <a:rPr lang="fr-FR" sz="1400" i="1" dirty="0" err="1">
                <a:solidFill>
                  <a:schemeClr val="tx1"/>
                </a:solidFill>
              </a:rPr>
              <a:t>Fusobacterium</a:t>
            </a:r>
            <a:r>
              <a:rPr lang="fr-FR" sz="1400" i="1" dirty="0">
                <a:solidFill>
                  <a:schemeClr val="tx1"/>
                </a:solidFill>
              </a:rPr>
              <a:t> </a:t>
            </a:r>
            <a:r>
              <a:rPr lang="fr-FR" sz="1400" i="1" dirty="0" err="1">
                <a:solidFill>
                  <a:schemeClr val="tx1"/>
                </a:solidFill>
              </a:rPr>
              <a:t>spp</a:t>
            </a:r>
            <a:r>
              <a:rPr lang="fr-FR" sz="1400" i="1" dirty="0">
                <a:solidFill>
                  <a:schemeClr val="tx1"/>
                </a:solidFill>
              </a:rPr>
              <a:t>, </a:t>
            </a:r>
            <a:r>
              <a:rPr lang="fr-FR" sz="1400" i="1" dirty="0" err="1">
                <a:solidFill>
                  <a:schemeClr val="tx1"/>
                </a:solidFill>
              </a:rPr>
              <a:t>Prevotella</a:t>
            </a:r>
            <a:r>
              <a:rPr lang="fr-FR" sz="1400" i="1" dirty="0">
                <a:solidFill>
                  <a:schemeClr val="tx1"/>
                </a:solidFill>
              </a:rPr>
              <a:t> </a:t>
            </a:r>
            <a:r>
              <a:rPr lang="fr-FR" sz="1400" i="1" dirty="0" err="1">
                <a:solidFill>
                  <a:schemeClr val="tx1"/>
                </a:solidFill>
              </a:rPr>
              <a:t>spp</a:t>
            </a:r>
            <a:r>
              <a:rPr lang="fr-FR" sz="1400" i="1" dirty="0">
                <a:solidFill>
                  <a:schemeClr val="tx1"/>
                </a:solidFill>
              </a:rPr>
              <a:t>, </a:t>
            </a:r>
            <a:r>
              <a:rPr lang="fr-FR" sz="1400" i="1" dirty="0" err="1">
                <a:solidFill>
                  <a:schemeClr val="tx1"/>
                </a:solidFill>
              </a:rPr>
              <a:t>Peptococcus</a:t>
            </a:r>
            <a:r>
              <a:rPr lang="fr-FR" sz="1400" i="1" dirty="0">
                <a:solidFill>
                  <a:schemeClr val="tx1"/>
                </a:solidFill>
              </a:rPr>
              <a:t> </a:t>
            </a:r>
            <a:r>
              <a:rPr lang="fr-FR" sz="1400" i="1" dirty="0" err="1">
                <a:solidFill>
                  <a:schemeClr val="tx1"/>
                </a:solidFill>
              </a:rPr>
              <a:t>spp</a:t>
            </a:r>
            <a:r>
              <a:rPr lang="fr-FR" sz="1400" i="1" dirty="0">
                <a:solidFill>
                  <a:schemeClr val="tx1"/>
                </a:solidFill>
              </a:rPr>
              <a:t>, </a:t>
            </a:r>
            <a:r>
              <a:rPr lang="fr-FR" sz="1400" i="1" dirty="0" err="1">
                <a:solidFill>
                  <a:schemeClr val="tx1"/>
                </a:solidFill>
              </a:rPr>
              <a:t>Peptostreptococcus</a:t>
            </a:r>
            <a:r>
              <a:rPr lang="fr-FR" sz="1400" i="1" dirty="0">
                <a:solidFill>
                  <a:schemeClr val="tx1"/>
                </a:solidFill>
              </a:rPr>
              <a:t> </a:t>
            </a:r>
            <a:r>
              <a:rPr lang="fr-FR" sz="1400" i="1" dirty="0" err="1">
                <a:solidFill>
                  <a:schemeClr val="tx1"/>
                </a:solidFill>
              </a:rPr>
              <a:t>spp</a:t>
            </a:r>
            <a:r>
              <a:rPr lang="fr-FR" sz="1400" i="1" dirty="0">
                <a:solidFill>
                  <a:schemeClr val="tx1"/>
                </a:solidFill>
              </a:rPr>
              <a:t>, </a:t>
            </a:r>
            <a:r>
              <a:rPr lang="fr-FR" sz="1400" i="1" dirty="0" err="1">
                <a:solidFill>
                  <a:schemeClr val="tx1"/>
                </a:solidFill>
              </a:rPr>
              <a:t>Bacteroïdes</a:t>
            </a:r>
            <a:r>
              <a:rPr lang="fr-FR" sz="1400" i="1" dirty="0">
                <a:solidFill>
                  <a:schemeClr val="tx1"/>
                </a:solidFill>
              </a:rPr>
              <a:t> </a:t>
            </a:r>
            <a:r>
              <a:rPr lang="fr-FR" sz="1400" i="1" dirty="0" err="1">
                <a:solidFill>
                  <a:schemeClr val="tx1"/>
                </a:solidFill>
              </a:rPr>
              <a:t>spp</a:t>
            </a:r>
            <a:r>
              <a:rPr lang="fr-F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400" dirty="0">
              <a:solidFill>
                <a:schemeClr val="tx1"/>
              </a:solidFill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475C723A-D6BF-457C-B702-232D03775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260723"/>
              </p:ext>
            </p:extLst>
          </p:nvPr>
        </p:nvGraphicFramePr>
        <p:xfrm>
          <a:off x="395538" y="1988840"/>
          <a:ext cx="8352926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665">
                  <a:extLst>
                    <a:ext uri="{9D8B030D-6E8A-4147-A177-3AD203B41FA5}">
                      <a16:colId xmlns:a16="http://schemas.microsoft.com/office/drawing/2014/main" val="3825599978"/>
                    </a:ext>
                  </a:extLst>
                </a:gridCol>
                <a:gridCol w="4922261">
                  <a:extLst>
                    <a:ext uri="{9D8B030D-6E8A-4147-A177-3AD203B41FA5}">
                      <a16:colId xmlns:a16="http://schemas.microsoft.com/office/drawing/2014/main" val="31077793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Antibiothérapie initiale probabiliste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Alternatives en cas d’allergie vraie aux pénicillines</a:t>
                      </a:r>
                      <a:r>
                        <a:rPr lang="fr-FR" sz="1400" b="1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fr-FR" sz="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5866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Amoxicilline/</a:t>
                      </a:r>
                      <a:r>
                        <a:rPr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fr-FR" sz="16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clav</a:t>
                      </a:r>
                      <a:endParaRPr lang="fr-FR" sz="1600" b="1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</a:p>
                    <a:p>
                      <a:r>
                        <a:rPr lang="fr-FR" sz="1600" b="1" i="0" u="none" strike="noStrike" kern="1200" baseline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Céfotaxime</a:t>
                      </a:r>
                      <a:r>
                        <a:rPr lang="fr-FR" sz="16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/Ceftriaxone</a:t>
                      </a:r>
                    </a:p>
                    <a:p>
                      <a:r>
                        <a:rPr lang="fr-FR" sz="16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métronidazole</a:t>
                      </a:r>
                    </a:p>
                    <a:p>
                      <a:endParaRPr lang="fr-FR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fr-FR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Clindamycine </a:t>
                      </a:r>
                      <a:r>
                        <a:rPr lang="fr-FR" sz="1600" b="0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 signes toxiniques</a:t>
                      </a:r>
                      <a:r>
                        <a:rPr lang="fr-FR" sz="1600" b="0" i="0" u="none" strike="noStrike" kern="12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endParaRPr lang="fr-FR" sz="1600" b="0" i="0" u="none" strike="noStrik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6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 dose unique de gentamicine si choc septique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Allergie aux pénicillines: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1" i="0" u="none" strike="noStrik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Céfotaxime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Ceftriaxone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</a:t>
                      </a:r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Métronidazole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Clindamycine 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signes toxiniques</a:t>
                      </a:r>
                      <a:r>
                        <a:rPr lang="fr-FR" sz="1500" b="0" i="0" u="none" strike="noStrike" kern="12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fr-FR" sz="1500" b="0" i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fr-FR" sz="1500" b="0" i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croisée avec céphalosporines  MAIS sans hypersensibilité retardée grave</a:t>
                      </a:r>
                      <a:r>
                        <a:rPr lang="fr-FR" sz="1500" b="0" i="0" u="none" strike="noStrike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 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l"/>
                      <a:r>
                        <a:rPr lang="fr-FR" sz="1500" b="1" i="0" u="none" strike="noStrik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Méropénème</a:t>
                      </a:r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/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Clindamycine 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signes toxiniques</a:t>
                      </a:r>
                      <a:r>
                        <a:rPr lang="fr-FR" sz="1500" b="0" i="0" u="none" strike="noStrike" kern="12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algn="l"/>
                      <a:endParaRPr lang="fr-FR" sz="1500" b="0" i="0" u="none" strike="noStrike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cas d’allergie contre- indiquant les </a:t>
                      </a:r>
                      <a:r>
                        <a:rPr lang="fr-FR" sz="1500" b="0" i="0" u="none" strike="noStrike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BLactamines</a:t>
                      </a:r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/>
                      <a:r>
                        <a:rPr lang="fr-FR" sz="1500" b="1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Lévofloxacine + Linézolide</a:t>
                      </a:r>
                    </a:p>
                    <a:p>
                      <a:pPr algn="l"/>
                      <a:r>
                        <a:rPr lang="fr-FR" sz="15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 avis infectiologique</a:t>
                      </a:r>
                    </a:p>
                    <a:p>
                      <a:pPr algn="l"/>
                      <a:endParaRPr lang="fr-FR" sz="1500" b="0" i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5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+ 1 dose unique de gentamicine si choc septique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350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058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15038"/>
              </p:ext>
            </p:extLst>
          </p:nvPr>
        </p:nvGraphicFramePr>
        <p:xfrm>
          <a:off x="179512" y="1260477"/>
          <a:ext cx="8856983" cy="52866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4227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des infections cervicales profondes d’origine pharyngée chez l’adulte : posologies, voies d’administration, rythme, particularités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Particularités/ remarques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Amoxicilline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Adénites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administration discontinue : 80 mg/kg/j en 6 administrations (perfusions de 30 à 60 min toutes les 4 h)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80 mg/kg/j en 3 à 4 prises de 2 à 3g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it-IT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it-IT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si ≥ 12 g/j, perfusion</a:t>
                      </a:r>
                    </a:p>
                    <a:p>
                      <a:pPr algn="l"/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continue : STP</a:t>
                      </a:r>
                    </a:p>
                    <a:p>
                      <a:pPr algn="l"/>
                      <a:endParaRPr lang="fr-FR" sz="1100" b="0" i="0" u="none" strike="noStrike" baseline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au-delà de 9 g/j : STP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Abcès </a:t>
                      </a:r>
                      <a:r>
                        <a:rPr lang="fr-FR" sz="1100" b="1" i="0" u="none" strike="noStrike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péripharyngé</a:t>
                      </a: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 </a:t>
                      </a:r>
                      <a:r>
                        <a:rPr lang="fr-FR" sz="1100" b="1" i="0" u="none" strike="noStrike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rétropharyngé</a:t>
                      </a: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cellulite, abcès péri-amygdalien, médiastinite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administration discontinue : 100 mg/kg/j en 6 administrations (perfusions de 30 à 60 min toutes les 4h)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100 mg/kg/j en 3 à 4 prises de 2 à 3g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294227"/>
                  </a:ext>
                </a:extLst>
              </a:tr>
              <a:tr h="26818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Amoxicilline /</a:t>
                      </a: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clavulanique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Adénites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administration discontinue : 80 mg/kg/j d'amoxicilline en 4 à 6 administrations, sans dépasser 1200</a:t>
                      </a:r>
                    </a:p>
                    <a:p>
                      <a:pPr algn="l"/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 d’acide clavulanique/j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80 mg/kg/jour d'amoxicilline en 3 à 4 prises de 2 à 3g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amoxicilline/</a:t>
                      </a:r>
                      <a:r>
                        <a:rPr lang="fr-FR" sz="1100" b="0" i="0" u="none" strike="noStrike" baseline="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fr-FR" sz="1100" b="0" i="0" u="none" strike="noStrike" baseline="0" dirty="0" err="1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clav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</a:t>
                      </a:r>
                    </a:p>
                    <a:p>
                      <a:pPr algn="l"/>
                      <a:r>
                        <a:rPr lang="pt-BR" sz="1100" b="0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1g/200mg ou 2g/200mg</a:t>
                      </a:r>
                    </a:p>
                    <a:p>
                      <a:pPr algn="l"/>
                      <a:endParaRPr lang="pt-BR" sz="1100" b="0" i="0" u="none" strike="noStrike" baseline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it-IT" sz="1100" b="1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it-IT" sz="1100" b="0" i="0" u="none" strike="noStrike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 amoxicilline/ac. clav:1g/125mg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26818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Abcès </a:t>
                      </a:r>
                      <a:r>
                        <a:rPr lang="fr-FR" sz="1100" b="1" i="0" u="none" strike="noStrike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péripharyngé</a:t>
                      </a: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 </a:t>
                      </a:r>
                      <a:r>
                        <a:rPr lang="fr-FR" sz="1100" b="1" i="0" u="none" strike="noStrike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rétropharyngé</a:t>
                      </a: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cellulite, abcès péri-amygdalien, médiastinite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administration discontinue : 100 mg/kg/j d'amoxicilline en 4 à 6 administrations, sans dépasser 1200</a:t>
                      </a:r>
                    </a:p>
                    <a:p>
                      <a:pPr algn="l"/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mg d’acide clavulanique/j</a:t>
                      </a:r>
                    </a:p>
                    <a:p>
                      <a:pPr algn="l"/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100 mg/kg/jour d'amoxicilline en 3 à 4 prises de 2 à 3g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34310" algn="l"/>
                        </a:tabLs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85224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Céfazoline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100 mg/kg/j en administration continue (stabilité jusqu’à 12h) après dose de charge de 2g sur 1h ou discontinue en 3 administrations (perfusions de 60 min toutes les 8 h)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 ≥ 6g/j : STP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4845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Céfalexine</a:t>
                      </a: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 :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2g toutes les 8h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528" y="127699"/>
            <a:ext cx="867645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Posologies recommandées </a:t>
            </a:r>
          </a:p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chez l’adulte  (1)</a:t>
            </a:r>
          </a:p>
        </p:txBody>
      </p:sp>
      <p:pic>
        <p:nvPicPr>
          <p:cNvPr id="62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200648" y="2690303"/>
            <a:ext cx="419100" cy="479425"/>
          </a:xfrm>
          <a:prstGeom prst="rect">
            <a:avLst/>
          </a:prstGeom>
          <a:noFill/>
        </p:spPr>
      </p:pic>
      <p:pic>
        <p:nvPicPr>
          <p:cNvPr id="63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88363" y="2721005"/>
            <a:ext cx="449263" cy="419100"/>
          </a:xfrm>
          <a:prstGeom prst="rect">
            <a:avLst/>
          </a:prstGeom>
          <a:noFill/>
        </p:spPr>
      </p:pic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44341" y="2695485"/>
            <a:ext cx="381000" cy="419100"/>
          </a:xfrm>
          <a:prstGeom prst="rect">
            <a:avLst/>
          </a:prstGeom>
          <a:noFill/>
        </p:spPr>
      </p:pic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243313" y="4478149"/>
            <a:ext cx="419100" cy="479425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719485" y="4480572"/>
            <a:ext cx="449263" cy="419100"/>
          </a:xfrm>
          <a:prstGeom prst="rect">
            <a:avLst/>
          </a:prstGeom>
          <a:noFill/>
        </p:spPr>
      </p:pic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63920" y="4481504"/>
            <a:ext cx="381000" cy="419100"/>
          </a:xfrm>
          <a:prstGeom prst="rect">
            <a:avLst/>
          </a:prstGeom>
          <a:noFill/>
        </p:spPr>
      </p:pic>
      <p:pic>
        <p:nvPicPr>
          <p:cNvPr id="74" name="Image 2"/>
          <p:cNvPicPr>
            <a:picLocks noChangeAspect="1" noChangeArrowheads="1"/>
          </p:cNvPicPr>
          <p:nvPr/>
        </p:nvPicPr>
        <p:blipFill>
          <a:blip r:embed="rId3"/>
          <a:srcRect l="20442" t="49081" r="75136" b="40578"/>
          <a:stretch>
            <a:fillRect/>
          </a:stretch>
        </p:blipFill>
        <p:spPr bwMode="auto">
          <a:xfrm>
            <a:off x="2202662" y="5563208"/>
            <a:ext cx="419100" cy="479425"/>
          </a:xfrm>
          <a:prstGeom prst="rect">
            <a:avLst/>
          </a:prstGeom>
          <a:noFill/>
        </p:spPr>
      </p:pic>
      <p:pic>
        <p:nvPicPr>
          <p:cNvPr id="75" name="Picture 6"/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88363" y="5626050"/>
            <a:ext cx="449263" cy="419100"/>
          </a:xfrm>
          <a:prstGeom prst="rect">
            <a:avLst/>
          </a:prstGeom>
          <a:noFill/>
        </p:spPr>
      </p:pic>
      <p:pic>
        <p:nvPicPr>
          <p:cNvPr id="76" name="Picture 4"/>
          <p:cNvPicPr>
            <a:picLocks noChangeAspect="1" noChangeArrowheads="1"/>
          </p:cNvPicPr>
          <p:nvPr/>
        </p:nvPicPr>
        <p:blipFill>
          <a:blip r:embed="rId3"/>
          <a:srcRect l="20241" t="38548" r="75136" b="53227"/>
          <a:stretch>
            <a:fillRect/>
          </a:stretch>
        </p:blipFill>
        <p:spPr bwMode="auto">
          <a:xfrm>
            <a:off x="1264109" y="5623533"/>
            <a:ext cx="381000" cy="419100"/>
          </a:xfrm>
          <a:prstGeom prst="rect">
            <a:avLst/>
          </a:prstGeom>
          <a:noFill/>
        </p:spPr>
      </p:pic>
      <p:pic>
        <p:nvPicPr>
          <p:cNvPr id="22" name="Picture 6">
            <a:extLst>
              <a:ext uri="{FF2B5EF4-FFF2-40B4-BE49-F238E27FC236}">
                <a16:creationId xmlns:a16="http://schemas.microsoft.com/office/drawing/2014/main" id="{99A2D335-1184-4594-B522-6309FA7F7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20200" t="28308" r="74576" b="63805"/>
          <a:stretch>
            <a:fillRect/>
          </a:stretch>
        </p:blipFill>
        <p:spPr bwMode="auto">
          <a:xfrm>
            <a:off x="1688363" y="6106244"/>
            <a:ext cx="449263" cy="419100"/>
          </a:xfrm>
          <a:prstGeom prst="rect">
            <a:avLst/>
          </a:prstGeom>
          <a:noFill/>
        </p:spPr>
      </p:pic>
      <p:sp>
        <p:nvSpPr>
          <p:cNvPr id="25" name="Espace réservé du pied de page 1">
            <a:extLst>
              <a:ext uri="{FF2B5EF4-FFF2-40B4-BE49-F238E27FC236}">
                <a16:creationId xmlns:a16="http://schemas.microsoft.com/office/drawing/2014/main" id="{5B10FEBC-7937-43C8-944E-5C94CA1B6162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6617145" y="6556079"/>
            <a:ext cx="4838700" cy="457200"/>
          </a:xfrm>
        </p:spPr>
        <p:txBody>
          <a:bodyPr/>
          <a:lstStyle/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D20D35C-7952-5A22-8545-64891AA9C0E3}"/>
              </a:ext>
            </a:extLst>
          </p:cNvPr>
          <p:cNvSpPr txBox="1"/>
          <p:nvPr/>
        </p:nvSpPr>
        <p:spPr>
          <a:xfrm>
            <a:off x="214575" y="6577607"/>
            <a:ext cx="3493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*STP : suivi thérapeutique pharmacologique</a:t>
            </a:r>
          </a:p>
        </p:txBody>
      </p:sp>
    </p:spTree>
    <p:extLst>
      <p:ext uri="{BB962C8B-B14F-4D97-AF65-F5344CB8AC3E}">
        <p14:creationId xmlns:p14="http://schemas.microsoft.com/office/powerpoint/2010/main" val="3743673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38304"/>
              </p:ext>
            </p:extLst>
          </p:nvPr>
        </p:nvGraphicFramePr>
        <p:xfrm>
          <a:off x="107504" y="1486579"/>
          <a:ext cx="8856983" cy="45347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074">
                  <a:extLst>
                    <a:ext uri="{9D8B030D-6E8A-4147-A177-3AD203B41FA5}">
                      <a16:colId xmlns:a16="http://schemas.microsoft.com/office/drawing/2014/main" val="312158814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447972496"/>
                    </a:ext>
                  </a:extLst>
                </a:gridCol>
                <a:gridCol w="4667407">
                  <a:extLst>
                    <a:ext uri="{9D8B030D-6E8A-4147-A177-3AD203B41FA5}">
                      <a16:colId xmlns:a16="http://schemas.microsoft.com/office/drawing/2014/main" val="3495196457"/>
                    </a:ext>
                  </a:extLst>
                </a:gridCol>
                <a:gridCol w="1699334">
                  <a:extLst>
                    <a:ext uri="{9D8B030D-6E8A-4147-A177-3AD203B41FA5}">
                      <a16:colId xmlns:a16="http://schemas.microsoft.com/office/drawing/2014/main" val="1443022246"/>
                    </a:ext>
                  </a:extLst>
                </a:gridCol>
              </a:tblGrid>
              <a:tr h="24227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des infections cervicales profondes d’origine pharyngée chez l’adulte : posologies, voies d’administration, rythme, particularités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Antibiotique</a:t>
                      </a:r>
                      <a:endParaRPr lang="fr-F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fonction rénale, poids, modalité de perfusion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Particularités/ remarques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16197"/>
                  </a:ext>
                </a:extLst>
              </a:tr>
              <a:tr h="5303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Ceftriaxone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35 mg/kg/j en 1-2 perfusion de 2g maximum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762141"/>
                  </a:ext>
                </a:extLst>
              </a:tr>
              <a:tr h="268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Cefotaxime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IV: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100mg/kg/j en administration continue (stabilité jusqu’à 12h) après dose de charge de 2g sur 30 min ou discontinue en 3 à 4 perfusions de 2g prolongées de 4h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016631"/>
                  </a:ext>
                </a:extLst>
              </a:tr>
              <a:tr h="5051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Méropénème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: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g toutes les 8 h en perfusions de 4h à 8h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42415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Linézolide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IV ou PO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600 mg/ 12 h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 STP peut être utile pour évaluer la toxicité hématologique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2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Clindamycine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lente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ou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PO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                                                                                                                                                                                 -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&lt;70 kg : 600mg/ 8h                                                                                                   -</a:t>
                      </a:r>
                      <a:r>
                        <a:rPr lang="en-US" sz="11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poids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&gt; 70kg : 900 mg/ 8h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 d’IV directe</a:t>
                      </a:r>
                      <a:endParaRPr lang="en-US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9236" marR="39236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41305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Métronidazole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ou PO </a:t>
                      </a:r>
                      <a:r>
                        <a:rPr lang="pt-B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500 mg / 8 h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435766"/>
                  </a:ext>
                </a:extLst>
              </a:tr>
              <a:tr h="5388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Lévofloxacine</a:t>
                      </a:r>
                      <a:endParaRPr lang="fr-F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ou PO </a:t>
                      </a:r>
                      <a:r>
                        <a:rPr lang="pt-B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500 mg / 12 h</a:t>
                      </a:r>
                      <a:endParaRPr lang="fr-FR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728778"/>
                  </a:ext>
                </a:extLst>
              </a:tr>
            </a:tbl>
          </a:graphicData>
        </a:graphic>
      </p:graphicFrame>
      <p:sp>
        <p:nvSpPr>
          <p:cNvPr id="54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0528" y="177506"/>
            <a:ext cx="867645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Posologies recommandées </a:t>
            </a:r>
          </a:p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cs typeface="Arial" charset="0"/>
              </a:rPr>
              <a:t>chez l’adulte  (2)</a:t>
            </a:r>
          </a:p>
        </p:txBody>
      </p:sp>
      <p:pic>
        <p:nvPicPr>
          <p:cNvPr id="65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88788" y="3978025"/>
            <a:ext cx="419100" cy="479425"/>
          </a:xfrm>
          <a:prstGeom prst="rect">
            <a:avLst/>
          </a:prstGeom>
          <a:noFill/>
        </p:spPr>
      </p:pic>
      <p:pic>
        <p:nvPicPr>
          <p:cNvPr id="66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21143" y="4024706"/>
            <a:ext cx="449263" cy="419100"/>
          </a:xfrm>
          <a:prstGeom prst="rect">
            <a:avLst/>
          </a:prstGeom>
          <a:noFill/>
        </p:spPr>
      </p:pic>
      <p:pic>
        <p:nvPicPr>
          <p:cNvPr id="27" name="Image 2"/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97859" y="2463123"/>
            <a:ext cx="419100" cy="479425"/>
          </a:xfrm>
          <a:prstGeom prst="rect">
            <a:avLst/>
          </a:prstGeom>
          <a:noFill/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06557" y="2463123"/>
            <a:ext cx="449263" cy="419100"/>
          </a:xfrm>
          <a:prstGeom prst="rect">
            <a:avLst/>
          </a:prstGeom>
          <a:noFill/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06556" y="3488844"/>
            <a:ext cx="449263" cy="419100"/>
          </a:xfrm>
          <a:prstGeom prst="rect">
            <a:avLst/>
          </a:prstGeom>
          <a:noFill/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59465" y="3478352"/>
            <a:ext cx="381000" cy="419100"/>
          </a:xfrm>
          <a:prstGeom prst="rect">
            <a:avLst/>
          </a:prstGeom>
          <a:noFill/>
        </p:spPr>
      </p:pic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21141" y="5533675"/>
            <a:ext cx="449263" cy="419100"/>
          </a:xfrm>
          <a:prstGeom prst="rect">
            <a:avLst/>
          </a:prstGeom>
          <a:noFill/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21142" y="5022255"/>
            <a:ext cx="449263" cy="419100"/>
          </a:xfrm>
          <a:prstGeom prst="rect">
            <a:avLst/>
          </a:prstGeom>
          <a:noFill/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95277" y="4515862"/>
            <a:ext cx="381000" cy="419100"/>
          </a:xfrm>
          <a:prstGeom prst="rect">
            <a:avLst/>
          </a:prstGeom>
          <a:noFill/>
        </p:spPr>
      </p:pic>
      <p:pic>
        <p:nvPicPr>
          <p:cNvPr id="18" name="Image 2">
            <a:extLst>
              <a:ext uri="{FF2B5EF4-FFF2-40B4-BE49-F238E27FC236}">
                <a16:creationId xmlns:a16="http://schemas.microsoft.com/office/drawing/2014/main" id="{9C1C4548-D40A-4758-B705-CDD13F8BD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20442" t="49081" r="75136" b="40578"/>
          <a:stretch>
            <a:fillRect/>
          </a:stretch>
        </p:blipFill>
        <p:spPr bwMode="auto">
          <a:xfrm>
            <a:off x="2097859" y="2980376"/>
            <a:ext cx="419100" cy="479425"/>
          </a:xfrm>
          <a:prstGeom prst="rect">
            <a:avLst/>
          </a:prstGeom>
          <a:noFill/>
        </p:spPr>
      </p:pic>
      <p:pic>
        <p:nvPicPr>
          <p:cNvPr id="19" name="Picture 6">
            <a:extLst>
              <a:ext uri="{FF2B5EF4-FFF2-40B4-BE49-F238E27FC236}">
                <a16:creationId xmlns:a16="http://schemas.microsoft.com/office/drawing/2014/main" id="{B5B0EC57-E4A9-47CC-9BC2-0A5F9B365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20200" t="28308" r="74576" b="63805"/>
          <a:stretch>
            <a:fillRect/>
          </a:stretch>
        </p:blipFill>
        <p:spPr bwMode="auto">
          <a:xfrm>
            <a:off x="1606557" y="3002059"/>
            <a:ext cx="449263" cy="419100"/>
          </a:xfrm>
          <a:prstGeom prst="rect">
            <a:avLst/>
          </a:prstGeom>
          <a:noFill/>
        </p:spPr>
      </p:pic>
      <p:pic>
        <p:nvPicPr>
          <p:cNvPr id="20" name="Picture 4">
            <a:extLst>
              <a:ext uri="{FF2B5EF4-FFF2-40B4-BE49-F238E27FC236}">
                <a16:creationId xmlns:a16="http://schemas.microsoft.com/office/drawing/2014/main" id="{BD669745-3659-462B-8553-3EB0BB480D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20241" t="38548" r="75136" b="53227"/>
          <a:stretch>
            <a:fillRect/>
          </a:stretch>
        </p:blipFill>
        <p:spPr bwMode="auto">
          <a:xfrm>
            <a:off x="1162265" y="2988061"/>
            <a:ext cx="381000" cy="419100"/>
          </a:xfrm>
          <a:prstGeom prst="rect">
            <a:avLst/>
          </a:prstGeom>
          <a:noFill/>
        </p:spPr>
      </p:pic>
      <p:sp>
        <p:nvSpPr>
          <p:cNvPr id="23" name="Espace réservé du pied de page 1">
            <a:extLst>
              <a:ext uri="{FF2B5EF4-FFF2-40B4-BE49-F238E27FC236}">
                <a16:creationId xmlns:a16="http://schemas.microsoft.com/office/drawing/2014/main" id="{423B2978-EAA6-4648-AF96-62F4C3553498}"/>
              </a:ext>
            </a:extLst>
          </p:cNvPr>
          <p:cNvSpPr txBox="1">
            <a:spLocks/>
          </p:cNvSpPr>
          <p:nvPr/>
        </p:nvSpPr>
        <p:spPr bwMode="auto">
          <a:xfrm>
            <a:off x="6617145" y="6556079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 kern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FA5AD3-4DDF-B2C6-CE07-BAA723B966B1}"/>
              </a:ext>
            </a:extLst>
          </p:cNvPr>
          <p:cNvSpPr txBox="1"/>
          <p:nvPr/>
        </p:nvSpPr>
        <p:spPr>
          <a:xfrm>
            <a:off x="107504" y="6093296"/>
            <a:ext cx="3493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*STP : suivi thérapeutique pharmacologique</a:t>
            </a:r>
          </a:p>
        </p:txBody>
      </p:sp>
    </p:spTree>
    <p:extLst>
      <p:ext uri="{BB962C8B-B14F-4D97-AF65-F5344CB8AC3E}">
        <p14:creationId xmlns:p14="http://schemas.microsoft.com/office/powerpoint/2010/main" val="3783170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oneTexte 4">
            <a:extLst>
              <a:ext uri="{FF2B5EF4-FFF2-40B4-BE49-F238E27FC236}">
                <a16:creationId xmlns:a16="http://schemas.microsoft.com/office/drawing/2014/main" id="{9DA9411F-E1C7-49E1-ABBA-0957CCD4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47" y="79248"/>
            <a:ext cx="867645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Posologies recommandées </a:t>
            </a:r>
          </a:p>
          <a:p>
            <a:pPr algn="ctr" eaLnBrk="1" hangingPunct="1"/>
            <a:r>
              <a:rPr lang="fr-FR" sz="3200" b="1" dirty="0">
                <a:solidFill>
                  <a:srgbClr val="206E87"/>
                </a:solidFill>
                <a:cs typeface="Arial" charset="0"/>
              </a:rPr>
              <a:t>chez l’adulte  (3)</a:t>
            </a:r>
          </a:p>
        </p:txBody>
      </p:sp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214282" y="1447594"/>
          <a:ext cx="8745038" cy="4501686"/>
        </p:xfrm>
        <a:graphic>
          <a:graphicData uri="http://schemas.openxmlformats.org/drawingml/2006/table">
            <a:tbl>
              <a:tblPr/>
              <a:tblGrid>
                <a:gridCol w="928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5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8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3197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Modalités d'administration des antibiotiques dans le cadre des infections cervicales profondes d’origine pharyngée chez l’adulte : posologies, voies d’administration, rythme, particularités : posologies, voies d'administration, rythme, particularités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7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Antibiotique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Adaptations :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fonction rénale, poids, modalité de perfusion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Posologie totale journalière de référence pour une fonction rénale normale (clairance entre 60 et 90 ml/min) et un IMC normal (entre 18 et 30 kg/ m²)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Particularités/ remarques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4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Cotrimoxazole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IV ou PO </a:t>
                      </a:r>
                      <a:r>
                        <a:rPr lang="fr-FR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[320 mg triméthoprime + 1600 mg sulfaméthoxazole]/ 12h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Gentamicine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100" b="1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IV </a:t>
                      </a:r>
                      <a:r>
                        <a:rPr lang="fr-FR" sz="1100" b="0" i="0" u="none" strike="noStrike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6-7 mg/kg en perfusions de 30 min en dose unique journalière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Times New Roman"/>
                          <a:cs typeface="Calibri"/>
                        </a:rPr>
                        <a:t>Le STP doit guider l’adaptation des posologies.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727">
                <a:tc gridSpan="4">
                  <a:txBody>
                    <a:bodyPr/>
                    <a:lstStyle/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IMC : indice de masse corporelle ; PO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per os; IV: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Intra-veineux ; STP</a:t>
                      </a:r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: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suivi thérapeutique pharmacologique</a:t>
                      </a: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 s’adaptant à la fonction rénale, utilisation de l’outil « GPR »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recommandé :http://sitegpr.com/fr/ et le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= molécule s’adaptant au poids, utilisation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de l’outil 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abxbmi.com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 (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  <a:hlinkClick r:id="rId2" tooltip="http://abxbmi.com/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http://abxbmi.com</a:t>
                      </a:r>
                      <a:r>
                        <a:rPr lang="fr-FR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) 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et le STP est recommandé.</a:t>
                      </a:r>
                    </a:p>
                    <a:p>
                      <a:endParaRPr lang="fr-FR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= molécules dont les modalités de perfusion peuvent être adaptées/ modifiées/ optimisée, utilisation des outils suivants recommandée : </a:t>
                      </a:r>
                    </a:p>
                    <a:p>
                      <a:r>
                        <a:rPr lang="fr-FR" sz="1100" kern="1200" baseline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                 </a:t>
                      </a:r>
                    </a:p>
                    <a:p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Longuet P et al.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Preparing and administering injectable antibiotics: How to avoid playing God. Med Mal Infect. 2016 (PMID: 27112521); </a:t>
                      </a:r>
                    </a:p>
                    <a:p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Diamantis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 et al. Home intravenous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antibiotherapy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and the proper use of elastomeric pumps: Systematic review of the literature and proposals for improved use. Infect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Now. 2021 (PMID: 33576336).</a:t>
                      </a:r>
                    </a:p>
                    <a:p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https://www.sfm-microbiologie.org/wp-content/uploads/2024/06/CASFM2024_V1.0.pdf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(page 164 à 177)</a:t>
                      </a:r>
                    </a:p>
                    <a:p>
                      <a:endParaRPr lang="en-US" sz="1100" kern="12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05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50" dirty="0">
                        <a:latin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36" marR="392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7" name="Picture 15"/>
          <p:cNvPicPr>
            <a:picLocks noChangeAspect="1" noChangeArrowheads="1"/>
          </p:cNvPicPr>
          <p:nvPr/>
        </p:nvPicPr>
        <p:blipFill>
          <a:blip r:embed="rId4"/>
          <a:srcRect l="20200" t="28308" r="74576" b="63805"/>
          <a:stretch>
            <a:fillRect/>
          </a:stretch>
        </p:blipFill>
        <p:spPr bwMode="auto">
          <a:xfrm>
            <a:off x="293365" y="3665396"/>
            <a:ext cx="449263" cy="419100"/>
          </a:xfrm>
          <a:prstGeom prst="rect">
            <a:avLst/>
          </a:prstGeom>
          <a:noFill/>
        </p:spPr>
      </p:pic>
      <p:pic>
        <p:nvPicPr>
          <p:cNvPr id="58" name="Picture 11"/>
          <p:cNvPicPr>
            <a:picLocks noChangeAspect="1" noChangeArrowheads="1"/>
          </p:cNvPicPr>
          <p:nvPr/>
        </p:nvPicPr>
        <p:blipFill>
          <a:blip r:embed="rId4"/>
          <a:srcRect l="20241" t="38548" r="75136" b="53227"/>
          <a:stretch>
            <a:fillRect/>
          </a:stretch>
        </p:blipFill>
        <p:spPr bwMode="auto">
          <a:xfrm>
            <a:off x="293365" y="4108191"/>
            <a:ext cx="381000" cy="419100"/>
          </a:xfrm>
          <a:prstGeom prst="rect">
            <a:avLst/>
          </a:prstGeom>
          <a:noFill/>
        </p:spPr>
      </p:pic>
      <p:pic>
        <p:nvPicPr>
          <p:cNvPr id="59" name="Image 2"/>
          <p:cNvPicPr>
            <a:picLocks noChangeAspect="1" noChangeArrowheads="1"/>
          </p:cNvPicPr>
          <p:nvPr/>
        </p:nvPicPr>
        <p:blipFill>
          <a:blip r:embed="rId4"/>
          <a:srcRect l="20442" t="49081" r="75136" b="40578"/>
          <a:stretch>
            <a:fillRect/>
          </a:stretch>
        </p:blipFill>
        <p:spPr bwMode="auto">
          <a:xfrm>
            <a:off x="338226" y="4536206"/>
            <a:ext cx="419100" cy="479425"/>
          </a:xfrm>
          <a:prstGeom prst="rect">
            <a:avLst/>
          </a:prstGeom>
          <a:noFill/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EBECBBE2-F1FC-4D79-8C4F-BB6C0621F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0200" t="28308" r="74576" b="63805"/>
          <a:stretch>
            <a:fillRect/>
          </a:stretch>
        </p:blipFill>
        <p:spPr bwMode="auto">
          <a:xfrm>
            <a:off x="1639708" y="2510376"/>
            <a:ext cx="449263" cy="419100"/>
          </a:xfrm>
          <a:prstGeom prst="rect">
            <a:avLst/>
          </a:prstGeom>
          <a:noFill/>
        </p:spPr>
      </p:pic>
      <p:pic>
        <p:nvPicPr>
          <p:cNvPr id="15" name="Picture 16">
            <a:extLst>
              <a:ext uri="{FF2B5EF4-FFF2-40B4-BE49-F238E27FC236}">
                <a16:creationId xmlns:a16="http://schemas.microsoft.com/office/drawing/2014/main" id="{12D6E353-4249-45F2-9AEB-FE1A4B242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20241" t="38548" r="75136" b="53227"/>
          <a:stretch>
            <a:fillRect/>
          </a:stretch>
        </p:blipFill>
        <p:spPr bwMode="auto">
          <a:xfrm>
            <a:off x="1167107" y="2462463"/>
            <a:ext cx="381000" cy="419100"/>
          </a:xfrm>
          <a:prstGeom prst="rect">
            <a:avLst/>
          </a:prstGeom>
          <a:noFill/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897FC17-C3DC-4708-AAA1-F53031053D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040" y="2943418"/>
            <a:ext cx="1353429" cy="475529"/>
          </a:xfrm>
          <a:prstGeom prst="rect">
            <a:avLst/>
          </a:prstGeom>
        </p:spPr>
      </p:pic>
      <p:sp>
        <p:nvSpPr>
          <p:cNvPr id="18" name="Espace réservé du pied de page 1">
            <a:extLst>
              <a:ext uri="{FF2B5EF4-FFF2-40B4-BE49-F238E27FC236}">
                <a16:creationId xmlns:a16="http://schemas.microsoft.com/office/drawing/2014/main" id="{01436514-7636-4DBC-A464-7DD5A2C1DB83}"/>
              </a:ext>
            </a:extLst>
          </p:cNvPr>
          <p:cNvSpPr txBox="1">
            <a:spLocks/>
          </p:cNvSpPr>
          <p:nvPr/>
        </p:nvSpPr>
        <p:spPr bwMode="auto">
          <a:xfrm>
            <a:off x="6617145" y="6556079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 kern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Synthèse réalisée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70329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2175</Words>
  <Application>Microsoft Office PowerPoint</Application>
  <PresentationFormat>Affichage à l'écran (4:3)</PresentationFormat>
  <Paragraphs>331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News Gothic MT</vt:lpstr>
      <vt:lpstr>News Gothic MT (Corps)</vt:lpstr>
      <vt:lpstr>Times New Roman</vt:lpstr>
      <vt:lpstr>2_Office Theme</vt:lpstr>
      <vt:lpstr>               Antibiothérapie des infections cervicales profondes d’origine pharyngée chez l’enfant et l’adulte   Diaporama SPILF à partir des recommandations de la SFORL 2024   </vt:lpstr>
      <vt:lpstr>Cadre nosologique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721</cp:revision>
  <cp:lastPrinted>1601-01-01T00:00:00Z</cp:lastPrinted>
  <dcterms:created xsi:type="dcterms:W3CDTF">2017-04-07T09:12:46Z</dcterms:created>
  <dcterms:modified xsi:type="dcterms:W3CDTF">2026-06-03T13:43:29Z</dcterms:modified>
</cp:coreProperties>
</file>