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17"/>
  </p:notesMasterIdLst>
  <p:sldIdLst>
    <p:sldId id="344" r:id="rId2"/>
    <p:sldId id="534" r:id="rId3"/>
    <p:sldId id="514" r:id="rId4"/>
    <p:sldId id="512" r:id="rId5"/>
    <p:sldId id="513" r:id="rId6"/>
    <p:sldId id="537" r:id="rId7"/>
    <p:sldId id="538" r:id="rId8"/>
    <p:sldId id="539" r:id="rId9"/>
    <p:sldId id="540" r:id="rId10"/>
    <p:sldId id="546" r:id="rId11"/>
    <p:sldId id="515" r:id="rId12"/>
    <p:sldId id="516" r:id="rId13"/>
    <p:sldId id="517" r:id="rId14"/>
    <p:sldId id="545" r:id="rId15"/>
    <p:sldId id="544" r:id="rId16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6A33E23-4977-DC44-F058-9AB8B359B192}" name="Sylvain Diamantis" initials="SD" userId="c303a9f74954f5ee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tienne canoui" initials="ec" lastIdx="24" clrIdx="0"/>
  <p:cmAuthor id="1" name="Pierre FILLATRE" initials="PF" lastIdx="8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C7CCCC"/>
    <a:srgbClr val="C7CACB"/>
    <a:srgbClr val="E7F6EF"/>
    <a:srgbClr val="C6CBCB"/>
    <a:srgbClr val="0E6E54"/>
    <a:srgbClr val="C6CACA"/>
    <a:srgbClr val="B2BEC2"/>
    <a:srgbClr val="16B185"/>
    <a:srgbClr val="206E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EBBBCC-DAD2-459C-BE2E-F6DE35CF9A28}" styleName="Style foncé 2 - Accentuation 3/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95782" autoAdjust="0"/>
  </p:normalViewPr>
  <p:slideViewPr>
    <p:cSldViewPr>
      <p:cViewPr varScale="1">
        <p:scale>
          <a:sx n="112" d="100"/>
          <a:sy n="112" d="100"/>
        </p:scale>
        <p:origin x="1626" y="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338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9856878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ＭＳ Ｐゴシック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E789BC-9E0B-C94E-996B-461B59AA959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0385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16108E-DB4E-A143-A24A-41A0EABCA90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606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90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7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459A91-FCAC-BB40-B895-BC1CB962A75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8646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870EF-39B5-2D49-AA45-B18CE9DE3A4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7999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CB8119-C3F6-E147-93D6-A1D889298B4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9195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D3F1EE-67E2-F948-B1C5-461583D8E16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0556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532096-573E-384A-99FD-FA9A6B957E2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3095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A0253B-EEA1-A74B-B1B8-9594509F4C60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64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981896-94DB-DB49-921E-BC297BC7CBB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8598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490127-B64F-5748-8885-3061579435A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369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10E0E3-A166-E847-AAD5-86FF105D9B8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2680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7" y="6275389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265113" y="6229351"/>
            <a:ext cx="48387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12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7EAECD5D-3707-0049-9D05-3FD664DFCA5B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ctrTitle"/>
          </p:nvPr>
        </p:nvSpPr>
        <p:spPr>
          <a:xfrm>
            <a:off x="827584" y="692696"/>
            <a:ext cx="7826684" cy="3672408"/>
          </a:xfrm>
        </p:spPr>
        <p:txBody>
          <a:bodyPr/>
          <a:lstStyle/>
          <a:p>
            <a:br>
              <a:rPr lang="en-US" sz="3200" dirty="0"/>
            </a:b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fr-FR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rise</a:t>
            </a:r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 en charge des pneumonies d’inhalation 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2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</a:br>
            <a:r>
              <a:rPr lang="en-US" sz="2400" b="1" dirty="0" err="1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Recommandation</a:t>
            </a:r>
            <a:br>
              <a:rPr lang="en-US" sz="2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</a:br>
            <a:r>
              <a:rPr lang="en-US" sz="2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SPILF </a:t>
            </a:r>
            <a:r>
              <a:rPr lang="en-US" sz="2400" b="1" dirty="0" err="1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en</a:t>
            </a:r>
            <a:r>
              <a:rPr lang="en-US" sz="2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partenariat</a:t>
            </a:r>
            <a:r>
              <a:rPr lang="en-US" sz="2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avec la SFGG </a:t>
            </a:r>
            <a:br>
              <a:rPr lang="en-US" sz="2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</a:br>
            <a:r>
              <a:rPr lang="en-US" sz="2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GINGER</a:t>
            </a:r>
            <a:br>
              <a:rPr lang="fr-FR" sz="2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</a:br>
            <a:endParaRPr lang="fr-FR" sz="2400" b="1" dirty="0">
              <a:latin typeface="Arial" panose="020B0604020202020204" pitchFamily="34" charset="0"/>
              <a:ea typeface="ＭＳ Ｐゴシック" charset="0"/>
              <a:cs typeface="Arial" panose="020B0604020202020204" pitchFamily="34" charset="0"/>
            </a:endParaRPr>
          </a:p>
        </p:txBody>
      </p:sp>
      <p:sp>
        <p:nvSpPr>
          <p:cNvPr id="12291" name="Sous-titre 2"/>
          <p:cNvSpPr>
            <a:spLocks noGrp="1"/>
          </p:cNvSpPr>
          <p:nvPr>
            <p:ph type="subTitle" idx="1"/>
          </p:nvPr>
        </p:nvSpPr>
        <p:spPr>
          <a:xfrm>
            <a:off x="1371600" y="5157192"/>
            <a:ext cx="6400800" cy="864096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300"/>
              </a:spcBef>
              <a:buClrTx/>
              <a:buSzPct val="110000"/>
            </a:pPr>
            <a:r>
              <a:rPr lang="fr-FR" sz="2000" dirty="0">
                <a:solidFill>
                  <a:srgbClr val="898989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Jeu de diapositives réalisées par le comité des référentiels de la SPILF le 08/01/2025</a:t>
            </a:r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id="{BF6D7331-6E18-AD6B-C064-482C3EEEE7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000" y="1340769"/>
            <a:ext cx="7776864" cy="3528392"/>
          </a:xfrm>
          <a:prstGeom prst="rect">
            <a:avLst/>
          </a:prstGeom>
          <a:noFill/>
          <a:ln w="9525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fr-FR"/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6525CAF0-599E-BB21-05F1-08C85893EFEC}"/>
              </a:ext>
            </a:extLst>
          </p:cNvPr>
          <p:cNvGrpSpPr/>
          <p:nvPr/>
        </p:nvGrpSpPr>
        <p:grpSpPr>
          <a:xfrm>
            <a:off x="0" y="-1"/>
            <a:ext cx="9144000" cy="1205713"/>
            <a:chOff x="0" y="-1"/>
            <a:chExt cx="9144000" cy="1205713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8DF1C0C-035C-C48A-D719-1175B03063B7}"/>
                </a:ext>
              </a:extLst>
            </p:cNvPr>
            <p:cNvSpPr/>
            <p:nvPr userDrawn="1"/>
          </p:nvSpPr>
          <p:spPr>
            <a:xfrm>
              <a:off x="7601594" y="-1"/>
              <a:ext cx="1542406" cy="1205713"/>
            </a:xfrm>
            <a:prstGeom prst="rect">
              <a:avLst/>
            </a:prstGeom>
            <a:solidFill>
              <a:srgbClr val="FAFEFF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3CFBD7E-FFF7-419B-20C7-C926D78EE66F}"/>
                </a:ext>
              </a:extLst>
            </p:cNvPr>
            <p:cNvSpPr/>
            <p:nvPr userDrawn="1"/>
          </p:nvSpPr>
          <p:spPr>
            <a:xfrm>
              <a:off x="0" y="0"/>
              <a:ext cx="9144000" cy="275129"/>
            </a:xfrm>
            <a:prstGeom prst="rect">
              <a:avLst/>
            </a:prstGeom>
            <a:solidFill>
              <a:srgbClr val="C00000"/>
            </a:solidFill>
            <a:ln w="12700" cap="flat" cmpd="sng" algn="ctr">
              <a:noFill/>
              <a:prstDash val="solid"/>
            </a:ln>
            <a:effectLst>
              <a:outerShdw blurRad="63500" dist="25400" dir="5400000" sx="101000" sy="101000" rotWithShape="0">
                <a:srgbClr val="000000">
                  <a:alpha val="40000"/>
                </a:srgbClr>
              </a:outerShdw>
            </a:effectLst>
          </p:spPr>
          <p:txBody>
            <a:bodyPr rtlCol="0" anchor="ctr"/>
            <a:lstStyle/>
            <a:p>
              <a:pPr marL="21600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Document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potentiellement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obsolète.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Consultez l'application smartphone pour la dernière mise à jour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.</a:t>
              </a:r>
            </a:p>
          </p:txBody>
        </p:sp>
        <p:pic>
          <p:nvPicPr>
            <p:cNvPr id="10" name="Image 9">
              <a:extLst>
                <a:ext uri="{FF2B5EF4-FFF2-40B4-BE49-F238E27FC236}">
                  <a16:creationId xmlns:a16="http://schemas.microsoft.com/office/drawing/2014/main" id="{9A5DEE20-1647-E2D3-8B4D-53F943757F1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2643" y="64734"/>
              <a:ext cx="1076241" cy="107624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BB22BF-EBA5-FFAB-0AE2-1F4CD1562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21490"/>
            <a:ext cx="8676456" cy="5219934"/>
          </a:xfrm>
        </p:spPr>
        <p:txBody>
          <a:bodyPr/>
          <a:lstStyle/>
          <a:p>
            <a:pPr marL="0" lvl="0" indent="0">
              <a:lnSpc>
                <a:spcPct val="107000"/>
              </a:lnSpc>
              <a:buNone/>
            </a:pPr>
            <a:r>
              <a:rPr lang="fr-F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Considérer les FDR d’infection pouvant impliquer </a:t>
            </a:r>
            <a:r>
              <a:rPr lang="fr-FR" sz="1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P. aeruginosa</a:t>
            </a:r>
            <a:r>
              <a:rPr lang="fr-F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et SARM.</a:t>
            </a:r>
          </a:p>
          <a:p>
            <a:pPr lvl="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F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 moins un FDR de </a:t>
            </a:r>
            <a:r>
              <a:rPr lang="fr-FR" sz="1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P. aeruginosa</a:t>
            </a:r>
            <a:r>
              <a:rPr lang="fr-F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parmi : antécédant de colonisation ou d’infection respiratoire récente (&lt;1 ans) documenté à </a:t>
            </a:r>
            <a:r>
              <a:rPr lang="fr-FR" sz="1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Pseudomonas</a:t>
            </a:r>
            <a:r>
              <a:rPr lang="fr-F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antibiothérapie parentérale récente (&lt;3 mois), BPCO sévère, bronchiectasies, trachéotomie</a:t>
            </a:r>
            <a:r>
              <a:rPr lang="fr-FR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lvl="1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fr-FR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fr-F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iperacilline-tazobactam en traitement probabiliste</a:t>
            </a:r>
          </a:p>
          <a:p>
            <a:pPr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F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Patients précédemment connu colonisé à SARM</a:t>
            </a:r>
            <a:r>
              <a:rPr lang="fr-FR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fr-F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fr-F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Ajout du </a:t>
            </a:r>
            <a:r>
              <a:rPr lang="fr-FR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linezolide</a:t>
            </a:r>
            <a:r>
              <a:rPr lang="fr-F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en traitement probabiliste</a:t>
            </a:r>
          </a:p>
          <a:p>
            <a:pPr lvl="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F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l’absence de FDR d’infection à </a:t>
            </a:r>
            <a:r>
              <a:rPr lang="fr-FR" sz="1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P. aeruginosa</a:t>
            </a:r>
            <a:r>
              <a:rPr lang="fr-F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ou à SARM, le traitement est identique à celui recommandé dans les formes sans critères de gravités.</a:t>
            </a:r>
          </a:p>
          <a:p>
            <a:pPr marL="0" lvl="0" indent="0">
              <a:lnSpc>
                <a:spcPct val="107000"/>
              </a:lnSpc>
              <a:buNone/>
              <a:tabLst>
                <a:tab pos="457200" algn="l"/>
              </a:tabLst>
            </a:pPr>
            <a:r>
              <a:rPr lang="fr-F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 cas pneumonie  grave dont le mécanisme est incertain :</a:t>
            </a:r>
            <a:endParaRPr lang="fr-F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fr-F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Appliquer les recommandations de la SPILF de 2025 sur la PAC grave.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3FCA49-ED6D-DE72-0D66-A3CBB340B8BC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251520" y="6629400"/>
            <a:ext cx="4838700" cy="457200"/>
          </a:xfrm>
        </p:spPr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34520570-B472-E1D4-5E61-DB9FBF75A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350417"/>
            <a:ext cx="7547247" cy="894359"/>
          </a:xfrm>
        </p:spPr>
        <p:txBody>
          <a:bodyPr/>
          <a:lstStyle/>
          <a:p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Antibiothérapie des PI présentant des critères de gravités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660218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575471"/>
            <a:ext cx="8040688" cy="1493839"/>
          </a:xfrm>
        </p:spPr>
        <p:txBody>
          <a:bodyPr/>
          <a:lstStyle/>
          <a:p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Antibiothérapie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5113" y="1268760"/>
            <a:ext cx="8856984" cy="4680520"/>
          </a:xfrm>
        </p:spPr>
        <p:txBody>
          <a:bodyPr/>
          <a:lstStyle/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190881BC-E71C-EA1B-F1E1-F03EB2EEA5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3084576"/>
              </p:ext>
            </p:extLst>
          </p:nvPr>
        </p:nvGraphicFramePr>
        <p:xfrm>
          <a:off x="262748" y="1124744"/>
          <a:ext cx="8413708" cy="56717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35054">
                  <a:extLst>
                    <a:ext uri="{9D8B030D-6E8A-4147-A177-3AD203B41FA5}">
                      <a16:colId xmlns:a16="http://schemas.microsoft.com/office/drawing/2014/main" val="4049546089"/>
                    </a:ext>
                  </a:extLst>
                </a:gridCol>
                <a:gridCol w="2069001">
                  <a:extLst>
                    <a:ext uri="{9D8B030D-6E8A-4147-A177-3AD203B41FA5}">
                      <a16:colId xmlns:a16="http://schemas.microsoft.com/office/drawing/2014/main" val="731250051"/>
                    </a:ext>
                  </a:extLst>
                </a:gridCol>
                <a:gridCol w="2324443">
                  <a:extLst>
                    <a:ext uri="{9D8B030D-6E8A-4147-A177-3AD203B41FA5}">
                      <a16:colId xmlns:a16="http://schemas.microsoft.com/office/drawing/2014/main" val="452489855"/>
                    </a:ext>
                  </a:extLst>
                </a:gridCol>
                <a:gridCol w="1185210">
                  <a:extLst>
                    <a:ext uri="{9D8B030D-6E8A-4147-A177-3AD203B41FA5}">
                      <a16:colId xmlns:a16="http://schemas.microsoft.com/office/drawing/2014/main" val="30962744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r>
                        <a:rPr lang="fr-FR" sz="1400" dirty="0">
                          <a:effectLst/>
                        </a:rPr>
                        <a:t>Molécule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effectLst/>
                        </a:rPr>
                        <a:t>Selon DFG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effectLst/>
                        </a:rPr>
                        <a:t>Posologie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effectLst/>
                        </a:rPr>
                        <a:t>Voie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extLst>
                  <a:ext uri="{0D108BD9-81ED-4DB2-BD59-A6C34878D82A}">
                    <a16:rowId xmlns:a16="http://schemas.microsoft.com/office/drawing/2014/main" val="3785398200"/>
                  </a:ext>
                </a:extLst>
              </a:tr>
              <a:tr h="438220">
                <a:tc rowSpan="3"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effectLst/>
                        </a:rPr>
                        <a:t>Amoxicilline 1g - acide clavulanique 125mg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effectLst/>
                        </a:rPr>
                        <a:t>&gt; 30 ml/min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>
                          <a:effectLst/>
                        </a:rPr>
                        <a:t>1g d’amoxicilline toutes les 8h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fr-FR" sz="1400">
                          <a:effectLst/>
                        </a:rPr>
                        <a:t>PO </a:t>
                      </a:r>
                      <a:endParaRPr lang="fr-FR" sz="1600">
                        <a:effectLst/>
                      </a:endParaRPr>
                    </a:p>
                    <a:p>
                      <a:pPr algn="ctr"/>
                      <a:r>
                        <a:rPr lang="fr-FR" sz="1400">
                          <a:effectLst/>
                        </a:rPr>
                        <a:t>ou IV (si gravité)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extLst>
                  <a:ext uri="{0D108BD9-81ED-4DB2-BD59-A6C34878D82A}">
                    <a16:rowId xmlns:a16="http://schemas.microsoft.com/office/drawing/2014/main" val="3740117761"/>
                  </a:ext>
                </a:extLst>
              </a:tr>
              <a:tr h="65733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effectLst/>
                        </a:rPr>
                        <a:t>[10-30]ml/min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>
                          <a:effectLst/>
                        </a:rPr>
                        <a:t>1g en dose de charge puis 0.5g toutes les 8h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5513385"/>
                  </a:ext>
                </a:extLst>
              </a:tr>
              <a:tr h="65733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>
                          <a:effectLst/>
                        </a:rPr>
                        <a:t>&lt;10ml/min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effectLst/>
                        </a:rPr>
                        <a:t>1g en dose de charge puis 0.5g toutes les 24h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3681297"/>
                  </a:ext>
                </a:extLst>
              </a:tr>
              <a:tr h="109555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effectLst/>
                        </a:rPr>
                        <a:t>Ceftriaxone 1g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>
                          <a:effectLst/>
                        </a:rPr>
                        <a:t>Pas d’adaptation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effectLst/>
                        </a:rPr>
                        <a:t>1g/24h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effectLst/>
                        </a:rPr>
                        <a:t>IV ou </a:t>
                      </a:r>
                      <a:r>
                        <a:rPr lang="fr-FR" sz="1600" dirty="0">
                          <a:effectLst/>
                        </a:rPr>
                        <a:t>SC 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extLst>
                  <a:ext uri="{0D108BD9-81ED-4DB2-BD59-A6C34878D82A}">
                    <a16:rowId xmlns:a16="http://schemas.microsoft.com/office/drawing/2014/main" val="3583299615"/>
                  </a:ext>
                </a:extLst>
              </a:tr>
              <a:tr h="657330">
                <a:tc rowSpan="3">
                  <a:txBody>
                    <a:bodyPr/>
                    <a:lstStyle/>
                    <a:p>
                      <a:pPr algn="ctr"/>
                      <a:r>
                        <a:rPr lang="fr-FR" sz="1400">
                          <a:effectLst/>
                        </a:rPr>
                        <a:t>Sulfaméthoxazole 800mg/Triméthoprime 160mg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>
                          <a:effectLst/>
                        </a:rPr>
                        <a:t>&gt;30ml/min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>
                          <a:effectLst/>
                        </a:rPr>
                        <a:t>800mg de sulfamethoxazole toutes les 8h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fr-FR" sz="1400">
                          <a:effectLst/>
                        </a:rPr>
                        <a:t>PO ou IV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extLst>
                  <a:ext uri="{0D108BD9-81ED-4DB2-BD59-A6C34878D82A}">
                    <a16:rowId xmlns:a16="http://schemas.microsoft.com/office/drawing/2014/main" val="1753439532"/>
                  </a:ext>
                </a:extLst>
              </a:tr>
              <a:tr h="438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>
                          <a:effectLst/>
                        </a:rPr>
                        <a:t>[15-30]ml/mn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effectLst/>
                        </a:rPr>
                        <a:t>800mg toutes les 24h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0363947"/>
                  </a:ext>
                </a:extLst>
              </a:tr>
              <a:tr h="438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>
                          <a:effectLst/>
                        </a:rPr>
                        <a:t>&lt;15ml/mn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>
                          <a:effectLst/>
                        </a:rPr>
                        <a:t>800mg toutes les 48h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005344"/>
                  </a:ext>
                </a:extLst>
              </a:tr>
              <a:tr h="514479">
                <a:tc rowSpan="2">
                  <a:txBody>
                    <a:bodyPr/>
                    <a:lstStyle/>
                    <a:p>
                      <a:pPr algn="ctr"/>
                      <a:r>
                        <a:rPr lang="fr-FR" sz="1400" dirty="0" err="1">
                          <a:effectLst/>
                        </a:rPr>
                        <a:t>Pipéracilline</a:t>
                      </a:r>
                      <a:r>
                        <a:rPr lang="fr-FR" sz="1400" dirty="0">
                          <a:effectLst/>
                        </a:rPr>
                        <a:t> 4g -</a:t>
                      </a:r>
                      <a:r>
                        <a:rPr lang="fr-FR" sz="1400" dirty="0" err="1">
                          <a:effectLst/>
                        </a:rPr>
                        <a:t>Tazobactam</a:t>
                      </a:r>
                      <a:r>
                        <a:rPr lang="fr-FR" sz="1400" dirty="0">
                          <a:effectLst/>
                        </a:rPr>
                        <a:t> 500mg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>
                          <a:effectLst/>
                        </a:rPr>
                        <a:t>&gt;20ml/min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effectLst/>
                        </a:rPr>
                        <a:t>4g de </a:t>
                      </a:r>
                      <a:r>
                        <a:rPr lang="fr-FR" sz="1400" dirty="0" err="1">
                          <a:effectLst/>
                        </a:rPr>
                        <a:t>pipéracilline</a:t>
                      </a:r>
                      <a:r>
                        <a:rPr lang="fr-FR" sz="1400" dirty="0">
                          <a:effectLst/>
                        </a:rPr>
                        <a:t> toutes les 6 à 8h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effectLst/>
                        </a:rPr>
                        <a:t>IV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extLst>
                  <a:ext uri="{0D108BD9-81ED-4DB2-BD59-A6C34878D82A}">
                    <a16:rowId xmlns:a16="http://schemas.microsoft.com/office/drawing/2014/main" val="1581556850"/>
                  </a:ext>
                </a:extLst>
              </a:tr>
              <a:tr h="3429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>
                          <a:effectLst/>
                        </a:rPr>
                        <a:t>&lt;20ml/min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effectLst/>
                        </a:rPr>
                        <a:t>4g toutes les 12h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315" marR="68315" marT="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3943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937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2F1AE8-0DBB-FCE2-3831-32135AE4E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82" y="517968"/>
            <a:ext cx="8040688" cy="781503"/>
          </a:xfrm>
        </p:spPr>
        <p:txBody>
          <a:bodyPr/>
          <a:lstStyle/>
          <a:p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Voies d’administration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6C467C-5072-123C-F377-56D14EAF1B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5" y="1988840"/>
            <a:ext cx="8208912" cy="3960440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Ø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Voie orale en priorité.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La ceftriaxone par voie sous-cutanée est une alternative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En cas d’impossibilité d’administration par voie orale.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En cas d’impossibilité d’administration par voie IV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En relais de la voie IV après stabilisation et impossibilité de relais par voie orale.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9ED4F7D-54F8-35E3-9D84-9934FD91C895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265112" y="6221452"/>
            <a:ext cx="4838700" cy="457200"/>
          </a:xfrm>
        </p:spPr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39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7F7304-550C-B63C-7B05-276F0FF8B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-37307"/>
            <a:ext cx="7776864" cy="1090044"/>
          </a:xfrm>
        </p:spPr>
        <p:txBody>
          <a:bodyPr/>
          <a:lstStyle/>
          <a:p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Durée de l’antibiothérapie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3B2306-EAAF-5FA3-A323-11E9731E4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462" y="1268760"/>
            <a:ext cx="8852465" cy="3600400"/>
          </a:xfrm>
        </p:spPr>
        <p:txBody>
          <a:bodyPr/>
          <a:lstStyle/>
          <a:p>
            <a:pPr lvl="1">
              <a:buFont typeface="Wingdings" panose="05000000000000000000" pitchFamily="2" charset="2"/>
              <a:buChar char="Ø"/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5 jours en cas d’évolution clinique favorable. </a:t>
            </a:r>
          </a:p>
          <a:p>
            <a:pPr marL="457200" lvl="1" indent="0">
              <a:buNone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fr-FR" sz="2000" b="0" i="0" dirty="0">
                <a:solidFill>
                  <a:srgbClr val="000000"/>
                </a:solidFill>
                <a:effectLst/>
                <a:latin typeface="Segoe UI Web (West European)"/>
              </a:rPr>
              <a:t>L’évolution clinique favorable est évaluée à 72 heures par la présence de tous les critères de stabilité clinique suivants :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Une température ≤ 37°8 C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TA systolique ≥ 90 mm Hg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Fréquence cardiaque ≤ 100/min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Fréquence respiratoire ≤ 24/min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SpO2 ≥ 90 % ou PaO2 ≥ 60 mm Hg en air ambiant</a:t>
            </a:r>
          </a:p>
          <a:p>
            <a:pPr marL="457200" lvl="1" indent="0">
              <a:buNone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La persistance de la toux n’est pas un critère de non-amélioration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166F105-C3E5-4C58-86C3-F5C8E86A978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6653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166C11-85D1-E307-50FE-A96ECF5D8D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656" y="1258093"/>
            <a:ext cx="8340824" cy="497125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Position ½ assise (&gt;30), mobilisation (mise au fauteuil), verticalisation et  rééducation précoce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Tester la déglutition avant la prise orale, Soins d’hygiène bucco-dentaire 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Epaississement des liquides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Alimentation par SNG ou GPE non efficace pour prévenir les PI</a:t>
            </a:r>
          </a:p>
          <a:p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La scopolamine n’est pas recommandée en prévention des récidives de PI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Les médicaments qui doivent être réévalués et si possible arrêtés pour éviter la récidive de PI sont :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Les médicaments modifiant la vigilance (psychotropes)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Les médicaments interférant avec la déglutition (médicaments anticholinergiques)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Les inhibiteurs de la pompe à proton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8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6DA159B-A7E3-6001-AF85-028DA684681D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C463F709-D6F1-48B9-A8EC-99C0DB4AF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113" y="6979"/>
            <a:ext cx="8040688" cy="864096"/>
          </a:xfrm>
        </p:spPr>
        <p:txBody>
          <a:bodyPr/>
          <a:lstStyle/>
          <a:p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Mesures de prévention secondaire</a:t>
            </a:r>
          </a:p>
        </p:txBody>
      </p:sp>
    </p:spTree>
    <p:extLst>
      <p:ext uri="{BB962C8B-B14F-4D97-AF65-F5344CB8AC3E}">
        <p14:creationId xmlns:p14="http://schemas.microsoft.com/office/powerpoint/2010/main" val="38638105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9545C7-5095-B409-233C-386F60FFC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275" y="332656"/>
            <a:ext cx="8040688" cy="822351"/>
          </a:xfrm>
        </p:spPr>
        <p:txBody>
          <a:bodyPr/>
          <a:lstStyle/>
          <a:p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Mesures de prévention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F3965E-3028-6DB4-A2D7-647C200C2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484784"/>
            <a:ext cx="8712968" cy="4341813"/>
          </a:xfrm>
        </p:spPr>
        <p:txBody>
          <a:bodyPr/>
          <a:lstStyle/>
          <a:p>
            <a:pPr marL="285750" lvl="1" indent="-285750">
              <a:buFont typeface="Wingdings" panose="05000000000000000000" pitchFamily="2" charset="2"/>
              <a:buChar char="Ø"/>
            </a:pP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Réalisation systématique d’un test de déglutition et une évaluation nutritionnelle </a:t>
            </a:r>
          </a:p>
          <a:p>
            <a:pPr marL="457200" lvl="1" indent="0">
              <a:buNone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Selon les cas :</a:t>
            </a:r>
          </a:p>
          <a:p>
            <a:pPr marL="1257300" lvl="1" indent="-342900">
              <a:buFont typeface="Wingdings" panose="05000000000000000000" pitchFamily="2" charset="2"/>
              <a:buChar char="Ø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Un avis orthophoniste,</a:t>
            </a:r>
          </a:p>
          <a:p>
            <a:pPr marL="1257300" lvl="1" indent="-342900">
              <a:buFont typeface="Wingdings" panose="05000000000000000000" pitchFamily="2" charset="2"/>
              <a:buChar char="Ø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Un avis médical spécialisé (gériatre, ORL, gastro-entérologue, neurologue), </a:t>
            </a:r>
          </a:p>
          <a:p>
            <a:pPr marL="1257300" lvl="1" indent="-342900">
              <a:buFont typeface="Wingdings" panose="05000000000000000000" pitchFamily="2" charset="2"/>
              <a:buChar char="Ø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Examen complémentaire à discuter : imagerie cérébrale, vidéo-fluoroscopie</a:t>
            </a:r>
            <a:endParaRPr lang="fr-FR" sz="28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FA5483C-F49D-4E24-A896-D22741C31A22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938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362E70-5EDD-EB5B-025B-7C4979480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F520D1-F4E7-8BD3-09AD-13036F5B3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182" y="171449"/>
            <a:ext cx="8040688" cy="750343"/>
          </a:xfrm>
        </p:spPr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Définitions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A43BFA-38D4-BBD1-8951-F1CCBD93A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175433"/>
            <a:ext cx="8784976" cy="4800277"/>
          </a:xfrm>
        </p:spPr>
        <p:txBody>
          <a:bodyPr/>
          <a:lstStyle/>
          <a:p>
            <a:pPr algn="just">
              <a:lnSpc>
                <a:spcPct val="115000"/>
              </a:lnSpc>
            </a:pP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Pneumonie d’inhalation </a:t>
            </a: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(PI) prolifération et invasion bactérienne du parenchyme pulmonaire secondaire à l’inhalation de sécrétions colonisées par des bactéries pathogènes.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différencier de :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Pneumopathie chimique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: Inhalation du contenu gastrique qui peut être à l’origine d’une réaction inflammatoire précoce sans cause bactérienne. Il n’y pas de période d’incubation contrairement à la pneumonie d’inhalation.</a:t>
            </a:r>
          </a:p>
          <a:p>
            <a:pPr algn="just">
              <a:lnSpc>
                <a:spcPct val="115000"/>
              </a:lnSpc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Obstruction mécanique :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Inhalation de fluides ou matériel obstruant les voies aériennes ou déclenchant un réflexe de fermeture des voies respiratoires, sans réaction inflammatoire parenchymateuse associée.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B454047-0C2D-BB23-6886-B29FA8A70632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395536" y="6229351"/>
            <a:ext cx="4838700" cy="457200"/>
          </a:xfrm>
        </p:spPr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336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576" y="260649"/>
            <a:ext cx="7031011" cy="1165974"/>
          </a:xfrm>
        </p:spPr>
        <p:txBody>
          <a:bodyPr/>
          <a:lstStyle/>
          <a:p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Critères diagnostiques de la pneumonie d’inhalation 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87A94E9E-EC3B-B961-7147-251CF40B86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669186"/>
              </p:ext>
            </p:extLst>
          </p:nvPr>
        </p:nvGraphicFramePr>
        <p:xfrm>
          <a:off x="510344" y="1578496"/>
          <a:ext cx="8123311" cy="37010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23311">
                  <a:extLst>
                    <a:ext uri="{9D8B030D-6E8A-4147-A177-3AD203B41FA5}">
                      <a16:colId xmlns:a16="http://schemas.microsoft.com/office/drawing/2014/main" val="1864975408"/>
                    </a:ext>
                  </a:extLst>
                </a:gridCol>
              </a:tblGrid>
              <a:tr h="5781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</a:rPr>
                        <a:t>Diagnostic de PI: (1) + (2)</a:t>
                      </a:r>
                    </a:p>
                  </a:txBody>
                  <a:tcPr marL="68580" marR="68580" marT="0" marB="0" anchor="b">
                    <a:lnB w="381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1277578"/>
                  </a:ext>
                </a:extLst>
              </a:tr>
              <a:tr h="133646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buFont typeface="+mj-lt"/>
                        <a:buAutoNum type="arabicParenBoth"/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</a:rPr>
                        <a:t>Diagnostic positif de pneumonie</a:t>
                      </a:r>
                    </a:p>
                    <a:p>
                      <a:pPr marL="457200">
                        <a:lnSpc>
                          <a:spcPct val="100000"/>
                        </a:lnSpc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</a:rPr>
                        <a:t>-Signes cliniques d’infection respiratoire aigüe basse  </a:t>
                      </a:r>
                    </a:p>
                    <a:p>
                      <a:pPr marL="457200">
                        <a:lnSpc>
                          <a:spcPct val="100000"/>
                        </a:lnSpc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</a:p>
                    <a:p>
                      <a:pPr marL="457200">
                        <a:lnSpc>
                          <a:spcPct val="100000"/>
                        </a:lnSpc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</a:rPr>
                        <a:t>-Infiltrat(s) radiologique(s) nouveau(x).</a:t>
                      </a: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84543805"/>
                  </a:ext>
                </a:extLst>
              </a:tr>
              <a:tr h="178641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</a:rPr>
                        <a:t>(2) Diagnostic étiologique présomptif d’inhalation</a:t>
                      </a:r>
                    </a:p>
                    <a:p>
                      <a:pPr marL="457200">
                        <a:lnSpc>
                          <a:spcPct val="100000"/>
                        </a:lnSpc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</a:rPr>
                        <a:t>-Troubles de déglutition ou inhalation</a:t>
                      </a:r>
                    </a:p>
                    <a:p>
                      <a:pPr marL="457200">
                        <a:lnSpc>
                          <a:spcPct val="100000"/>
                        </a:lnSpc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</a:rPr>
                        <a:t>ou </a:t>
                      </a:r>
                    </a:p>
                    <a:p>
                      <a:pPr marL="457200">
                        <a:lnSpc>
                          <a:spcPct val="100000"/>
                        </a:lnSpc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</a:rPr>
                        <a:t>-Atteinte </a:t>
                      </a:r>
                      <a:r>
                        <a:rPr lang="fr-FR" sz="1800" b="0" dirty="0" err="1">
                          <a:solidFill>
                            <a:schemeClr val="tx1"/>
                          </a:solidFill>
                          <a:effectLst/>
                        </a:rPr>
                        <a:t>clinico</a:t>
                      </a: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</a:rPr>
                        <a:t>-radiologique déclive en présence de facteur(s) de risque d’inhalation </a:t>
                      </a: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46299653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0123B896-C776-CACF-6F4C-AA43C3E07790}"/>
              </a:ext>
            </a:extLst>
          </p:cNvPr>
          <p:cNvSpPr txBox="1"/>
          <p:nvPr/>
        </p:nvSpPr>
        <p:spPr>
          <a:xfrm>
            <a:off x="475701" y="5437419"/>
            <a:ext cx="815795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fr-FR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tableau respiratoire aigu immédiatement secondaire à une fausse route (pneumopathie chimique) ne répond pas à la définition de PI. </a:t>
            </a:r>
            <a:endParaRPr lang="fr-FR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227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Epidémiologie des PI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600200"/>
            <a:ext cx="8496943" cy="4565104"/>
          </a:xfrm>
        </p:spPr>
        <p:txBody>
          <a:bodyPr/>
          <a:lstStyle/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Les bactéries les plus identifiés : </a:t>
            </a:r>
            <a:r>
              <a:rPr lang="fr-FR" sz="2800" i="1" dirty="0">
                <a:latin typeface="Arial" panose="020B0604020202020204" pitchFamily="34" charset="0"/>
                <a:cs typeface="Arial" panose="020B0604020202020204" pitchFamily="34" charset="0"/>
              </a:rPr>
              <a:t>S. </a:t>
            </a:r>
            <a:r>
              <a:rPr lang="fr-FR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pneumoniae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2800" i="1" dirty="0">
                <a:latin typeface="Arial" panose="020B0604020202020204" pitchFamily="34" charset="0"/>
                <a:cs typeface="Arial" panose="020B0604020202020204" pitchFamily="34" charset="0"/>
              </a:rPr>
              <a:t>H. influenzae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2800" i="1" dirty="0">
                <a:latin typeface="Arial" panose="020B0604020202020204" pitchFamily="34" charset="0"/>
                <a:cs typeface="Arial" panose="020B0604020202020204" pitchFamily="34" charset="0"/>
              </a:rPr>
              <a:t>S. aureus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, des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enterobacterales</a:t>
            </a: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Moins fréquemment : </a:t>
            </a:r>
            <a:r>
              <a:rPr lang="fr-FR" sz="2800" i="1" dirty="0">
                <a:latin typeface="Arial" panose="020B0604020202020204" pitchFamily="34" charset="0"/>
                <a:cs typeface="Arial" panose="020B0604020202020204" pitchFamily="34" charset="0"/>
              </a:rPr>
              <a:t>P. aeruginosa</a:t>
            </a:r>
          </a:p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Les bactéries anaérobies sont actuellement rarement identifiées possiblement en lien avec une amélioration de l’hygiène bucco dentaire et des modalités de documentation microbiologique 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376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Facteurs de risque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22222" y="1772816"/>
            <a:ext cx="8040688" cy="3672408"/>
          </a:xfrm>
        </p:spPr>
        <p:txBody>
          <a:bodyPr/>
          <a:lstStyle/>
          <a:p>
            <a:pPr>
              <a:buFont typeface="Wingdings" charset="2"/>
              <a:buChar char="ü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Troubles de la vigilance</a:t>
            </a:r>
          </a:p>
          <a:p>
            <a:pPr>
              <a:buFont typeface="Wingdings" charset="2"/>
              <a:buChar char="ü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Troubles de la déglutition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Facteurs favorisant le reflux gastrique :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hernie hiatale, sonde naso-gastrique, 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onstipation, syndrome occlusif et iléus, anticholinergiques, </a:t>
            </a:r>
            <a:r>
              <a:rPr lang="fr-FR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grossesse, obésité, ascite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charset="2"/>
              <a:buChar char="ü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Anomalie des réflexes pharyngés  au cours des toux et vomissements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149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D772A0-250D-32A6-FB39-EC602BBEEA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EFEC3E-1475-719D-1177-8D7EB683A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14933"/>
            <a:ext cx="7488832" cy="981820"/>
          </a:xfrm>
        </p:spPr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Imagerie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1D23DE-4E46-2A6C-4CEE-5F8F58CF2C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2420887"/>
            <a:ext cx="8040688" cy="338437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Il est recommandé de réaliser 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En priorité un scanner thoracique sans injection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A défaut, une échographie pulmonaire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Radiographie thoracique uniquement en cas de difficultés d’accès au scanner et à l’échographie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87A107-45EA-3822-CE40-76202DB3CC7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455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1E8FB4-6885-CAC4-3172-0610E23ED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1EE20E-4581-FD75-BB4A-326E0074A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113" y="298791"/>
            <a:ext cx="8040688" cy="765796"/>
          </a:xfrm>
        </p:spPr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Biologie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33ACA94-453F-5AFA-7597-79979059B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348" y="1340768"/>
            <a:ext cx="8640960" cy="453650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L’utilisation des marqueurs biologiques (VS, CRP, PCT) n’est pas recommandée pour affirmer ou exclure le diagnostic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Aucun examen complémentaire bactériologique systématique n’est recommandé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Un ECBC doit être réalisé avant l’initiation d’une antibiothérapie à activité </a:t>
            </a: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anti-P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fr-FR" sz="2000" i="1" dirty="0">
                <a:latin typeface="Arial" panose="020B0604020202020204" pitchFamily="34" charset="0"/>
                <a:cs typeface="Arial" panose="020B0604020202020204" pitchFamily="34" charset="0"/>
              </a:rPr>
              <a:t> aeruginosa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Les antigénuries (pneumocoque et légionelle) ne sont pas recommandées.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Pour rappel, Il est recommandé en période épidémique, de réaliser un test diagnostic à la recherche des virus Influenza A/B, du VRS et du SARS-CoV-2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13DE129-1A17-E920-462D-66601FA5FD2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  <a:endParaRPr lang="en-US" sz="2400" dirty="0">
              <a:solidFill>
                <a:srgbClr val="595959"/>
              </a:solidFill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492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0FBC1E-4CC5-72ED-8E30-4604D3A79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113" y="171562"/>
            <a:ext cx="8040688" cy="894359"/>
          </a:xfrm>
        </p:spPr>
        <p:txBody>
          <a:bodyPr/>
          <a:lstStyle/>
          <a:p>
            <a:r>
              <a:rPr lang="fr-FR" sz="4800" dirty="0">
                <a:latin typeface="Arial" panose="020B0604020202020204" pitchFamily="34" charset="0"/>
                <a:cs typeface="Arial" panose="020B0604020202020204" pitchFamily="34" charset="0"/>
              </a:rPr>
              <a:t>Antibiothérapie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92DFC18-98F8-6AE2-2C49-4D753DBF5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5" y="1214552"/>
            <a:ext cx="8928992" cy="5243399"/>
          </a:xfrm>
        </p:spPr>
        <p:txBody>
          <a:bodyPr/>
          <a:lstStyle/>
          <a:p>
            <a:pPr lvl="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Traitement de première intention :</a:t>
            </a:r>
          </a:p>
          <a:p>
            <a:pPr marL="742950" lvl="1" indent="-285750">
              <a:buFont typeface="Wingdings" panose="05000000000000000000" pitchFamily="2" charset="2"/>
              <a:buChar char=""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amoxicilline - </a:t>
            </a:r>
            <a:r>
              <a:rPr lang="fr-F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. clavulanique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PO ou IV </a:t>
            </a:r>
          </a:p>
          <a:p>
            <a:pPr marL="400050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Impossibilité d’utiliser la voie orale et IV : </a:t>
            </a:r>
          </a:p>
          <a:p>
            <a:pPr marL="800100" lvl="1">
              <a:buFont typeface="Wingdings" panose="05000000000000000000" pitchFamily="2" charset="2"/>
              <a:buChar char="Ø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ceftriaxone SC en monothérapie </a:t>
            </a:r>
          </a:p>
          <a:p>
            <a:pPr marL="514350" indent="-457200"/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Si allergie :</a:t>
            </a:r>
          </a:p>
          <a:p>
            <a:pPr lvl="1">
              <a:buFont typeface="Wingdings" panose="05000000000000000000" pitchFamily="2" charset="2"/>
              <a:buChar char="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Allergie à la pénicilline sans contre-indication à l’utilisation des C3G : ceftriaxone IV ou SC en monothérapie </a:t>
            </a:r>
          </a:p>
          <a:p>
            <a:pPr lvl="1">
              <a:buFont typeface="Wingdings" panose="05000000000000000000" pitchFamily="2" charset="2"/>
              <a:buChar char="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Contre-indication aux </a:t>
            </a: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bétalactamines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: cotrimoxazole PO ou IV</a:t>
            </a:r>
          </a:p>
          <a:p>
            <a:pPr marL="114300" indent="0">
              <a:buNone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Il est recommandé de ne pas associer le métronidazole </a:t>
            </a:r>
          </a:p>
          <a:p>
            <a:pPr marL="457200" lvl="1" indent="0">
              <a:buNone/>
            </a:pP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CE3F528-7071-86CD-9B69-90993A1DDA5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418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833E5-9613-645B-B763-76C8DC8FE5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D8DE34-D580-1925-9784-AAEE33423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275" y="548680"/>
            <a:ext cx="8040688" cy="894359"/>
          </a:xfrm>
        </p:spPr>
        <p:txBody>
          <a:bodyPr/>
          <a:lstStyle/>
          <a:p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Antibiothérapie, situations particulières</a:t>
            </a:r>
            <a:endParaRPr lang="fr-FR" sz="4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71FF3C-C40A-9AF4-9D2D-D5C7C40AD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175" y="2106495"/>
            <a:ext cx="8878887" cy="4341813"/>
          </a:xfrm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Après une fausse route constatée : </a:t>
            </a:r>
          </a:p>
          <a:p>
            <a:pPr marL="742950" lvl="1" indent="-285750">
              <a:buFont typeface="Wingdings" panose="05000000000000000000" pitchFamily="2" charset="2"/>
              <a:buChar char="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 Pas d’antibiothérapie, surveillance clinique. </a:t>
            </a:r>
          </a:p>
          <a:p>
            <a:pPr marL="742950" lvl="1" indent="-285750">
              <a:buFont typeface="Wingdings" panose="05000000000000000000" pitchFamily="2" charset="2"/>
              <a:buChar char="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Antibiothérapie uniquement en présence des critères de PI</a:t>
            </a:r>
          </a:p>
          <a:p>
            <a:pPr>
              <a:tabLst>
                <a:tab pos="457200" algn="l"/>
              </a:tabLst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En l’absence d’évolution favorable à 72h de l’antibiothérapie initiale :</a:t>
            </a:r>
          </a:p>
          <a:p>
            <a:pPr marL="742950" lvl="1" indent="-285750">
              <a:buFont typeface="Wingdings" panose="05000000000000000000" pitchFamily="2" charset="2"/>
              <a:buChar char="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Relais par </a:t>
            </a: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pipéracilline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tazobactam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00050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En cas de rechute et de récidive d’une PI ayant eu une évolution favorable </a:t>
            </a:r>
          </a:p>
          <a:p>
            <a:pPr marL="742950" lvl="1" indent="-285750">
              <a:buFont typeface="Wingdings" panose="05000000000000000000" pitchFamily="2" charset="2"/>
              <a:buChar char="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Reprendre le schéma antibiotique initial</a:t>
            </a:r>
          </a:p>
          <a:p>
            <a:pPr marL="742950" lvl="1" indent="-285750">
              <a:buFont typeface="Wingdings" panose="05000000000000000000" pitchFamily="2" charset="2"/>
              <a:buChar char=""/>
            </a:pPr>
            <a:endParaRPr lang="fr-F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fr-FR" sz="44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C63FD4B-6AEB-DC4B-DA71-87277545BF38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130175" y="6450611"/>
            <a:ext cx="4838700" cy="457200"/>
          </a:xfrm>
        </p:spPr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458383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1862</TotalTime>
  <Words>1165</Words>
  <Application>Microsoft Office PowerPoint</Application>
  <PresentationFormat>Affichage à l'écran (4:3)</PresentationFormat>
  <Paragraphs>144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3" baseType="lpstr">
      <vt:lpstr>Arial</vt:lpstr>
      <vt:lpstr>Calibri</vt:lpstr>
      <vt:lpstr>News Gothic MT</vt:lpstr>
      <vt:lpstr>News Gothic MT (Corps)</vt:lpstr>
      <vt:lpstr>Segoe UI Web (West European)</vt:lpstr>
      <vt:lpstr>Times New Roman</vt:lpstr>
      <vt:lpstr>Wingdings</vt:lpstr>
      <vt:lpstr>2_Office Theme</vt:lpstr>
      <vt:lpstr> Prise en charge des pneumonies d’inhalation     Recommandation  SPILF en partenariat avec la SFGG   GINGER </vt:lpstr>
      <vt:lpstr>Définitions</vt:lpstr>
      <vt:lpstr>Critères diagnostiques de la pneumonie d’inhalation </vt:lpstr>
      <vt:lpstr>Epidémiologie des PI</vt:lpstr>
      <vt:lpstr>Facteurs de risque</vt:lpstr>
      <vt:lpstr>Imagerie</vt:lpstr>
      <vt:lpstr>Biologie</vt:lpstr>
      <vt:lpstr>Antibiothérapie</vt:lpstr>
      <vt:lpstr>Antibiothérapie, situations particulières</vt:lpstr>
      <vt:lpstr>Antibiothérapie des PI présentant des critères de gravités</vt:lpstr>
      <vt:lpstr>Antibiothérapie</vt:lpstr>
      <vt:lpstr>Voies d’administration </vt:lpstr>
      <vt:lpstr>Durée de l’antibiothérapie</vt:lpstr>
      <vt:lpstr>Mesures de prévention secondaire</vt:lpstr>
      <vt:lpstr>Mesures de prévention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ESCMID Guideline for the diagnosis and management of Candida Diseases 2012: Non neutropenic adult patients</dc:title>
  <dc:creator>Benoit Guery</dc:creator>
  <cp:lastModifiedBy>Delphine Page</cp:lastModifiedBy>
  <cp:revision>782</cp:revision>
  <cp:lastPrinted>1601-01-01T00:00:00Z</cp:lastPrinted>
  <dcterms:created xsi:type="dcterms:W3CDTF">2017-04-07T09:12:46Z</dcterms:created>
  <dcterms:modified xsi:type="dcterms:W3CDTF">2026-06-03T13:47:44Z</dcterms:modified>
</cp:coreProperties>
</file>